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8" r:id="rId5"/>
    <p:sldId id="270" r:id="rId6"/>
    <p:sldId id="271" r:id="rId7"/>
    <p:sldId id="272" r:id="rId8"/>
    <p:sldId id="273" r:id="rId9"/>
    <p:sldId id="274" r:id="rId10"/>
    <p:sldId id="275" r:id="rId11"/>
    <p:sldId id="269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F6C6BC-6767-4C16-8E4E-93AF39B2BC0F}" type="doc">
      <dgm:prSet loTypeId="urn:microsoft.com/office/officeart/2008/layout/VerticalAccent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30DE51CF-8D95-4BEE-BE99-1957C5D2705B}">
      <dgm:prSet phldrT="[Текст]"/>
      <dgm:spPr/>
      <dgm:t>
        <a:bodyPr/>
        <a:lstStyle/>
        <a:p>
          <a:r>
            <a:rPr lang="ru-RU" b="1" dirty="0" smtClean="0"/>
            <a:t>ручных нарезчиков швов‚ снабженных специальными алмазными дисками толщиной 2–3 мм и диаметром 300–400 мм.: с их помощью можно </a:t>
          </a:r>
          <a:r>
            <a:rPr lang="ru-RU" b="1" dirty="0" err="1" smtClean="0"/>
            <a:t>оконтуривать</a:t>
          </a:r>
          <a:r>
            <a:rPr lang="ru-RU" b="1" dirty="0" smtClean="0"/>
            <a:t> выбоины, не превышающие 2 - 3 м2. </a:t>
          </a:r>
          <a:endParaRPr lang="ru-RU" dirty="0"/>
        </a:p>
      </dgm:t>
    </dgm:pt>
    <dgm:pt modelId="{7A9CFBFC-EB1C-4D91-BA12-D14ED774ED06}" type="parTrans" cxnId="{05D4E34C-11F5-473D-B22E-0431964EA1F1}">
      <dgm:prSet/>
      <dgm:spPr/>
      <dgm:t>
        <a:bodyPr/>
        <a:lstStyle/>
        <a:p>
          <a:endParaRPr lang="ru-RU"/>
        </a:p>
      </dgm:t>
    </dgm:pt>
    <dgm:pt modelId="{8C1BB354-1E01-4614-AE7C-D741A34D6C41}" type="sibTrans" cxnId="{05D4E34C-11F5-473D-B22E-0431964EA1F1}">
      <dgm:prSet/>
      <dgm:spPr/>
      <dgm:t>
        <a:bodyPr/>
        <a:lstStyle/>
        <a:p>
          <a:endParaRPr lang="ru-RU"/>
        </a:p>
      </dgm:t>
    </dgm:pt>
    <dgm:pt modelId="{513CA45E-1C0D-441D-8318-6E5A4014271A}">
      <dgm:prSet phldrT="[Текст]"/>
      <dgm:spPr/>
      <dgm:t>
        <a:bodyPr/>
        <a:lstStyle/>
        <a:p>
          <a:r>
            <a:rPr lang="ru-RU" b="1" dirty="0" smtClean="0"/>
            <a:t>отбойных молотков гидравлического типа весом‚ как правило‚ 16–20 кг. Он может быть подключен либо к специальной малогабаритной переносной гидростанции с двигателем внутреннего сгорания‚ либо к гидроприводу самоходной холодной фрезы‚ самоходного </a:t>
          </a:r>
          <a:r>
            <a:rPr lang="ru-RU" b="1" dirty="0" err="1" smtClean="0"/>
            <a:t>виброкатка</a:t>
          </a:r>
          <a:r>
            <a:rPr lang="ru-RU" b="1" dirty="0" smtClean="0"/>
            <a:t> или другой машины. С помощью такого молотка разламывают и удаляют обрезанный материал слоя покрытия. </a:t>
          </a:r>
          <a:endParaRPr lang="ru-RU" dirty="0"/>
        </a:p>
      </dgm:t>
    </dgm:pt>
    <dgm:pt modelId="{6A294E46-E55D-4BE6-883E-E176F0B68714}" type="parTrans" cxnId="{63768027-FEF9-419E-9DBD-DBA944A3809B}">
      <dgm:prSet/>
      <dgm:spPr/>
      <dgm:t>
        <a:bodyPr/>
        <a:lstStyle/>
        <a:p>
          <a:endParaRPr lang="ru-RU"/>
        </a:p>
      </dgm:t>
    </dgm:pt>
    <dgm:pt modelId="{A7175A03-D79A-4A0A-9E16-7C30BF416671}" type="sibTrans" cxnId="{63768027-FEF9-419E-9DBD-DBA944A3809B}">
      <dgm:prSet/>
      <dgm:spPr/>
      <dgm:t>
        <a:bodyPr/>
        <a:lstStyle/>
        <a:p>
          <a:endParaRPr lang="ru-RU"/>
        </a:p>
      </dgm:t>
    </dgm:pt>
    <dgm:pt modelId="{BDD417C3-784A-4217-BB49-8C8070A1D9CF}">
      <dgm:prSet phldrT="[Текст]"/>
      <dgm:spPr/>
      <dgm:t>
        <a:bodyPr/>
        <a:lstStyle/>
        <a:p>
          <a:r>
            <a:rPr lang="ru-RU" b="1" dirty="0" smtClean="0"/>
            <a:t>пневматических отбойных молотков мощностью 0‚8–1‚0 кВт с подключением его к соответствующему компрессору (расход воздуха не менее 0‚5 м3/мин‚ давление не ниже 6–7 атм.). </a:t>
          </a:r>
          <a:endParaRPr lang="ru-RU" dirty="0"/>
        </a:p>
      </dgm:t>
    </dgm:pt>
    <dgm:pt modelId="{849B5C0E-7D3A-4E70-87FE-A31D3EB07091}" type="parTrans" cxnId="{58784104-2816-4D56-95FF-717FDF5C83C2}">
      <dgm:prSet/>
      <dgm:spPr/>
      <dgm:t>
        <a:bodyPr/>
        <a:lstStyle/>
        <a:p>
          <a:endParaRPr lang="ru-RU"/>
        </a:p>
      </dgm:t>
    </dgm:pt>
    <dgm:pt modelId="{DD465757-E6D9-44F3-986A-6626B3342663}" type="sibTrans" cxnId="{58784104-2816-4D56-95FF-717FDF5C83C2}">
      <dgm:prSet/>
      <dgm:spPr/>
      <dgm:t>
        <a:bodyPr/>
        <a:lstStyle/>
        <a:p>
          <a:endParaRPr lang="ru-RU"/>
        </a:p>
      </dgm:t>
    </dgm:pt>
    <dgm:pt modelId="{5200F641-1B92-487A-BD62-F8561194DB53}">
      <dgm:prSet phldrT="[Текст]"/>
      <dgm:spPr/>
      <dgm:t>
        <a:bodyPr/>
        <a:lstStyle/>
        <a:p>
          <a:r>
            <a:rPr lang="ru-RU" b="1" dirty="0" smtClean="0"/>
            <a:t>малогабаритных самоходных‚ прицепных и навесных холодных фрез. Их целесообразно использовать при подготовке к ремонту узких и длинных выбоин площадью более 2–3 м2 или трещин с разрушенными краями чтобы срезать дефектный материал покрытия шириной 200–500 мм на глубину 50–150 мм. За час непрерывной работы фреза может пройти 200–300 </a:t>
          </a:r>
          <a:r>
            <a:rPr lang="ru-RU" b="1" dirty="0" err="1" smtClean="0"/>
            <a:t>пог</a:t>
          </a:r>
          <a:r>
            <a:rPr lang="ru-RU" b="1" dirty="0" smtClean="0"/>
            <a:t>. м.</a:t>
          </a:r>
          <a:endParaRPr lang="ru-RU" dirty="0"/>
        </a:p>
      </dgm:t>
    </dgm:pt>
    <dgm:pt modelId="{1ECDA6CC-6994-47D4-AA47-6C130C7158C8}" type="parTrans" cxnId="{F85795EE-C1EC-4E33-A48C-96F96952914F}">
      <dgm:prSet/>
      <dgm:spPr/>
      <dgm:t>
        <a:bodyPr/>
        <a:lstStyle/>
        <a:p>
          <a:endParaRPr lang="ru-RU"/>
        </a:p>
      </dgm:t>
    </dgm:pt>
    <dgm:pt modelId="{B9DDF351-8CE9-4F1B-989D-CCF383F784F6}" type="sibTrans" cxnId="{F85795EE-C1EC-4E33-A48C-96F96952914F}">
      <dgm:prSet/>
      <dgm:spPr/>
      <dgm:t>
        <a:bodyPr/>
        <a:lstStyle/>
        <a:p>
          <a:endParaRPr lang="ru-RU"/>
        </a:p>
      </dgm:t>
    </dgm:pt>
    <dgm:pt modelId="{E61FB0E5-9741-4DF5-BDD3-CEBBC5136D41}" type="pres">
      <dgm:prSet presAssocID="{EDF6C6BC-6767-4C16-8E4E-93AF39B2BC0F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E929BC02-857E-49E4-9639-3EDBEF6D1B71}" type="pres">
      <dgm:prSet presAssocID="{30DE51CF-8D95-4BEE-BE99-1957C5D2705B}" presName="parenttextcomposite" presStyleCnt="0"/>
      <dgm:spPr/>
    </dgm:pt>
    <dgm:pt modelId="{75863317-7DB5-4DE0-92B9-B5C18744787E}" type="pres">
      <dgm:prSet presAssocID="{30DE51CF-8D95-4BEE-BE99-1957C5D2705B}" presName="parenttext" presStyleLbl="revTx" presStyleIdx="0" presStyleCnt="4" custLinFactNeighborX="271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165C68-F0E8-44DF-8849-3CA30B3BE338}" type="pres">
      <dgm:prSet presAssocID="{30DE51CF-8D95-4BEE-BE99-1957C5D2705B}" presName="parallelogramComposite" presStyleCnt="0"/>
      <dgm:spPr/>
    </dgm:pt>
    <dgm:pt modelId="{5D6953E0-6AD1-477B-9081-B16BB7E561B3}" type="pres">
      <dgm:prSet presAssocID="{30DE51CF-8D95-4BEE-BE99-1957C5D2705B}" presName="parallelogram1" presStyleLbl="alignNode1" presStyleIdx="0" presStyleCnt="28"/>
      <dgm:spPr/>
    </dgm:pt>
    <dgm:pt modelId="{7102DD4B-2361-49D4-BE0E-35E7FCE63628}" type="pres">
      <dgm:prSet presAssocID="{30DE51CF-8D95-4BEE-BE99-1957C5D2705B}" presName="parallelogram2" presStyleLbl="alignNode1" presStyleIdx="1" presStyleCnt="28"/>
      <dgm:spPr/>
    </dgm:pt>
    <dgm:pt modelId="{6D4D6E5A-52B5-4097-BDBA-91D157D2C26B}" type="pres">
      <dgm:prSet presAssocID="{30DE51CF-8D95-4BEE-BE99-1957C5D2705B}" presName="parallelogram3" presStyleLbl="alignNode1" presStyleIdx="2" presStyleCnt="28"/>
      <dgm:spPr/>
    </dgm:pt>
    <dgm:pt modelId="{92CB99E3-DE06-4098-9A15-D0418E26FD5B}" type="pres">
      <dgm:prSet presAssocID="{30DE51CF-8D95-4BEE-BE99-1957C5D2705B}" presName="parallelogram4" presStyleLbl="alignNode1" presStyleIdx="3" presStyleCnt="28"/>
      <dgm:spPr/>
    </dgm:pt>
    <dgm:pt modelId="{F4ADC31C-F048-4F9B-8BE6-0F977BD0EDDC}" type="pres">
      <dgm:prSet presAssocID="{30DE51CF-8D95-4BEE-BE99-1957C5D2705B}" presName="parallelogram5" presStyleLbl="alignNode1" presStyleIdx="4" presStyleCnt="28"/>
      <dgm:spPr/>
    </dgm:pt>
    <dgm:pt modelId="{E19C29C5-4D35-478A-B53C-30F5B6DA12AF}" type="pres">
      <dgm:prSet presAssocID="{30DE51CF-8D95-4BEE-BE99-1957C5D2705B}" presName="parallelogram6" presStyleLbl="alignNode1" presStyleIdx="5" presStyleCnt="28"/>
      <dgm:spPr/>
    </dgm:pt>
    <dgm:pt modelId="{B44742F7-53F4-4B76-B53D-116C9B18BC82}" type="pres">
      <dgm:prSet presAssocID="{30DE51CF-8D95-4BEE-BE99-1957C5D2705B}" presName="parallelogram7" presStyleLbl="alignNode1" presStyleIdx="6" presStyleCnt="28"/>
      <dgm:spPr/>
    </dgm:pt>
    <dgm:pt modelId="{5C1CF348-E82D-4746-AFAA-5CB7CA8D254F}" type="pres">
      <dgm:prSet presAssocID="{8C1BB354-1E01-4614-AE7C-D741A34D6C41}" presName="sibTrans" presStyleCnt="0"/>
      <dgm:spPr/>
    </dgm:pt>
    <dgm:pt modelId="{9FF33C63-E85A-4D87-89CD-7EE17A3DF618}" type="pres">
      <dgm:prSet presAssocID="{513CA45E-1C0D-441D-8318-6E5A4014271A}" presName="parenttextcomposite" presStyleCnt="0"/>
      <dgm:spPr/>
    </dgm:pt>
    <dgm:pt modelId="{410B3611-FF30-47AC-B09E-6953E7461FAE}" type="pres">
      <dgm:prSet presAssocID="{513CA45E-1C0D-441D-8318-6E5A4014271A}" presName="parenttext" presStyleLbl="revTx" presStyleIdx="1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3F0F34-E5A5-4FA4-ADAD-BE77AFD08A80}" type="pres">
      <dgm:prSet presAssocID="{513CA45E-1C0D-441D-8318-6E5A4014271A}" presName="parallelogramComposite" presStyleCnt="0"/>
      <dgm:spPr/>
    </dgm:pt>
    <dgm:pt modelId="{B0DB6760-9ECE-4EED-888B-B5424651E043}" type="pres">
      <dgm:prSet presAssocID="{513CA45E-1C0D-441D-8318-6E5A4014271A}" presName="parallelogram1" presStyleLbl="alignNode1" presStyleIdx="7" presStyleCnt="28"/>
      <dgm:spPr/>
    </dgm:pt>
    <dgm:pt modelId="{0D07B68E-5901-485D-9053-11BE4A491CCD}" type="pres">
      <dgm:prSet presAssocID="{513CA45E-1C0D-441D-8318-6E5A4014271A}" presName="parallelogram2" presStyleLbl="alignNode1" presStyleIdx="8" presStyleCnt="28"/>
      <dgm:spPr/>
    </dgm:pt>
    <dgm:pt modelId="{C72AAED6-DCE0-4C16-A60E-683739E685E3}" type="pres">
      <dgm:prSet presAssocID="{513CA45E-1C0D-441D-8318-6E5A4014271A}" presName="parallelogram3" presStyleLbl="alignNode1" presStyleIdx="9" presStyleCnt="28"/>
      <dgm:spPr/>
    </dgm:pt>
    <dgm:pt modelId="{BA6AF25A-ABA2-431E-A738-AF926D0AEA70}" type="pres">
      <dgm:prSet presAssocID="{513CA45E-1C0D-441D-8318-6E5A4014271A}" presName="parallelogram4" presStyleLbl="alignNode1" presStyleIdx="10" presStyleCnt="28"/>
      <dgm:spPr/>
    </dgm:pt>
    <dgm:pt modelId="{96825428-C06E-4E91-865F-3DB37D4983A5}" type="pres">
      <dgm:prSet presAssocID="{513CA45E-1C0D-441D-8318-6E5A4014271A}" presName="parallelogram5" presStyleLbl="alignNode1" presStyleIdx="11" presStyleCnt="28"/>
      <dgm:spPr/>
    </dgm:pt>
    <dgm:pt modelId="{B89B5387-E6B0-430D-8731-8B30847D0086}" type="pres">
      <dgm:prSet presAssocID="{513CA45E-1C0D-441D-8318-6E5A4014271A}" presName="parallelogram6" presStyleLbl="alignNode1" presStyleIdx="12" presStyleCnt="28"/>
      <dgm:spPr/>
    </dgm:pt>
    <dgm:pt modelId="{AE299B2A-557F-4B0D-96F7-FF7B34823F60}" type="pres">
      <dgm:prSet presAssocID="{513CA45E-1C0D-441D-8318-6E5A4014271A}" presName="parallelogram7" presStyleLbl="alignNode1" presStyleIdx="13" presStyleCnt="28"/>
      <dgm:spPr/>
    </dgm:pt>
    <dgm:pt modelId="{759BEB8C-BA2D-4A90-8723-D3960C8A0963}" type="pres">
      <dgm:prSet presAssocID="{A7175A03-D79A-4A0A-9E16-7C30BF416671}" presName="sibTrans" presStyleCnt="0"/>
      <dgm:spPr/>
    </dgm:pt>
    <dgm:pt modelId="{716336D9-17B3-4451-A717-08879C87BCDA}" type="pres">
      <dgm:prSet presAssocID="{BDD417C3-784A-4217-BB49-8C8070A1D9CF}" presName="parenttextcomposite" presStyleCnt="0"/>
      <dgm:spPr/>
    </dgm:pt>
    <dgm:pt modelId="{85D27ABA-62C4-47DB-ADA6-E1581AEB923B}" type="pres">
      <dgm:prSet presAssocID="{BDD417C3-784A-4217-BB49-8C8070A1D9CF}" presName="parenttext" presStyleLbl="revTx" presStyleIdx="2" presStyleCnt="4" custScaleY="103751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E80B9A-E365-4A32-BC23-9365339BAA70}" type="pres">
      <dgm:prSet presAssocID="{BDD417C3-784A-4217-BB49-8C8070A1D9CF}" presName="parallelogramComposite" presStyleCnt="0"/>
      <dgm:spPr/>
    </dgm:pt>
    <dgm:pt modelId="{4DBFB117-A00D-4402-9F3A-1523EF6CC7A1}" type="pres">
      <dgm:prSet presAssocID="{BDD417C3-784A-4217-BB49-8C8070A1D9CF}" presName="parallelogram1" presStyleLbl="alignNode1" presStyleIdx="14" presStyleCnt="28"/>
      <dgm:spPr/>
    </dgm:pt>
    <dgm:pt modelId="{5CAEE495-819E-4305-8301-0FC5A2E1FDD3}" type="pres">
      <dgm:prSet presAssocID="{BDD417C3-784A-4217-BB49-8C8070A1D9CF}" presName="parallelogram2" presStyleLbl="alignNode1" presStyleIdx="15" presStyleCnt="28"/>
      <dgm:spPr/>
    </dgm:pt>
    <dgm:pt modelId="{CF895723-FAC3-4F1C-B0B9-11B2777B34D7}" type="pres">
      <dgm:prSet presAssocID="{BDD417C3-784A-4217-BB49-8C8070A1D9CF}" presName="parallelogram3" presStyleLbl="alignNode1" presStyleIdx="16" presStyleCnt="28"/>
      <dgm:spPr/>
    </dgm:pt>
    <dgm:pt modelId="{20A2F863-C17D-49FF-9086-5E8D1CC5AFA3}" type="pres">
      <dgm:prSet presAssocID="{BDD417C3-784A-4217-BB49-8C8070A1D9CF}" presName="parallelogram4" presStyleLbl="alignNode1" presStyleIdx="17" presStyleCnt="28"/>
      <dgm:spPr/>
    </dgm:pt>
    <dgm:pt modelId="{98A03EDB-CFD4-41CE-AA91-D488F6744935}" type="pres">
      <dgm:prSet presAssocID="{BDD417C3-784A-4217-BB49-8C8070A1D9CF}" presName="parallelogram5" presStyleLbl="alignNode1" presStyleIdx="18" presStyleCnt="28"/>
      <dgm:spPr/>
    </dgm:pt>
    <dgm:pt modelId="{9011C5FB-AB75-484F-BDBC-AB86FB6777F4}" type="pres">
      <dgm:prSet presAssocID="{BDD417C3-784A-4217-BB49-8C8070A1D9CF}" presName="parallelogram6" presStyleLbl="alignNode1" presStyleIdx="19" presStyleCnt="28"/>
      <dgm:spPr/>
    </dgm:pt>
    <dgm:pt modelId="{96414973-2526-47FE-86AB-74993F0056BC}" type="pres">
      <dgm:prSet presAssocID="{BDD417C3-784A-4217-BB49-8C8070A1D9CF}" presName="parallelogram7" presStyleLbl="alignNode1" presStyleIdx="20" presStyleCnt="28"/>
      <dgm:spPr/>
    </dgm:pt>
    <dgm:pt modelId="{59919BF3-DD93-423D-959D-EC5A0B25E53B}" type="pres">
      <dgm:prSet presAssocID="{DD465757-E6D9-44F3-986A-6626B3342663}" presName="sibTrans" presStyleCnt="0"/>
      <dgm:spPr/>
    </dgm:pt>
    <dgm:pt modelId="{DFFF66C8-CDD9-4EF4-8240-E601C46FDC5F}" type="pres">
      <dgm:prSet presAssocID="{5200F641-1B92-487A-BD62-F8561194DB53}" presName="parenttextcomposite" presStyleCnt="0"/>
      <dgm:spPr/>
    </dgm:pt>
    <dgm:pt modelId="{35A6D279-49E5-46CB-836F-3D7C3CBFDD46}" type="pres">
      <dgm:prSet presAssocID="{5200F641-1B92-487A-BD62-F8561194DB53}" presName="parenttext" presStyleLbl="revTx" presStyleIdx="3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8FE0F4-9DCA-44EE-A6DF-B24C2577CE21}" type="pres">
      <dgm:prSet presAssocID="{5200F641-1B92-487A-BD62-F8561194DB53}" presName="parallelogramComposite" presStyleCnt="0"/>
      <dgm:spPr/>
    </dgm:pt>
    <dgm:pt modelId="{3B3C257B-A48B-401A-9FD8-EF7F1CB8A9BE}" type="pres">
      <dgm:prSet presAssocID="{5200F641-1B92-487A-BD62-F8561194DB53}" presName="parallelogram1" presStyleLbl="alignNode1" presStyleIdx="21" presStyleCnt="28"/>
      <dgm:spPr/>
    </dgm:pt>
    <dgm:pt modelId="{EFF3C5C6-A5B1-440C-AB9F-A93470D96C14}" type="pres">
      <dgm:prSet presAssocID="{5200F641-1B92-487A-BD62-F8561194DB53}" presName="parallelogram2" presStyleLbl="alignNode1" presStyleIdx="22" presStyleCnt="28"/>
      <dgm:spPr/>
    </dgm:pt>
    <dgm:pt modelId="{5E75BC9A-08A0-4AC2-8D7F-1040CD1AA1D9}" type="pres">
      <dgm:prSet presAssocID="{5200F641-1B92-487A-BD62-F8561194DB53}" presName="parallelogram3" presStyleLbl="alignNode1" presStyleIdx="23" presStyleCnt="28"/>
      <dgm:spPr/>
    </dgm:pt>
    <dgm:pt modelId="{42F0B220-B0E4-4B38-8432-1B0324063D9C}" type="pres">
      <dgm:prSet presAssocID="{5200F641-1B92-487A-BD62-F8561194DB53}" presName="parallelogram4" presStyleLbl="alignNode1" presStyleIdx="24" presStyleCnt="28"/>
      <dgm:spPr/>
    </dgm:pt>
    <dgm:pt modelId="{3124013B-2CDE-401B-A0D2-FC5AEB8906B2}" type="pres">
      <dgm:prSet presAssocID="{5200F641-1B92-487A-BD62-F8561194DB53}" presName="parallelogram5" presStyleLbl="alignNode1" presStyleIdx="25" presStyleCnt="28"/>
      <dgm:spPr/>
    </dgm:pt>
    <dgm:pt modelId="{CF0914E5-80A9-4AE4-8C9E-570129A592E6}" type="pres">
      <dgm:prSet presAssocID="{5200F641-1B92-487A-BD62-F8561194DB53}" presName="parallelogram6" presStyleLbl="alignNode1" presStyleIdx="26" presStyleCnt="28"/>
      <dgm:spPr/>
    </dgm:pt>
    <dgm:pt modelId="{AAB30352-637D-4195-8862-3C02D4E1DFFF}" type="pres">
      <dgm:prSet presAssocID="{5200F641-1B92-487A-BD62-F8561194DB53}" presName="parallelogram7" presStyleLbl="alignNode1" presStyleIdx="27" presStyleCnt="28"/>
      <dgm:spPr/>
    </dgm:pt>
  </dgm:ptLst>
  <dgm:cxnLst>
    <dgm:cxn modelId="{4E520E1F-9188-4089-B346-F642484B99D1}" type="presOf" srcId="{30DE51CF-8D95-4BEE-BE99-1957C5D2705B}" destId="{75863317-7DB5-4DE0-92B9-B5C18744787E}" srcOrd="0" destOrd="0" presId="urn:microsoft.com/office/officeart/2008/layout/VerticalAccentList"/>
    <dgm:cxn modelId="{6F8551C3-DFB3-4627-81B7-9240FE5E7351}" type="presOf" srcId="{5200F641-1B92-487A-BD62-F8561194DB53}" destId="{35A6D279-49E5-46CB-836F-3D7C3CBFDD46}" srcOrd="0" destOrd="0" presId="urn:microsoft.com/office/officeart/2008/layout/VerticalAccentList"/>
    <dgm:cxn modelId="{29735A67-C3DB-48D3-9232-B2EB0C5833D3}" type="presOf" srcId="{BDD417C3-784A-4217-BB49-8C8070A1D9CF}" destId="{85D27ABA-62C4-47DB-ADA6-E1581AEB923B}" srcOrd="0" destOrd="0" presId="urn:microsoft.com/office/officeart/2008/layout/VerticalAccentList"/>
    <dgm:cxn modelId="{58784104-2816-4D56-95FF-717FDF5C83C2}" srcId="{EDF6C6BC-6767-4C16-8E4E-93AF39B2BC0F}" destId="{BDD417C3-784A-4217-BB49-8C8070A1D9CF}" srcOrd="2" destOrd="0" parTransId="{849B5C0E-7D3A-4E70-87FE-A31D3EB07091}" sibTransId="{DD465757-E6D9-44F3-986A-6626B3342663}"/>
    <dgm:cxn modelId="{6314E622-06B1-473B-8CF3-53F08DDB47B3}" type="presOf" srcId="{EDF6C6BC-6767-4C16-8E4E-93AF39B2BC0F}" destId="{E61FB0E5-9741-4DF5-BDD3-CEBBC5136D41}" srcOrd="0" destOrd="0" presId="urn:microsoft.com/office/officeart/2008/layout/VerticalAccentList"/>
    <dgm:cxn modelId="{05D4E34C-11F5-473D-B22E-0431964EA1F1}" srcId="{EDF6C6BC-6767-4C16-8E4E-93AF39B2BC0F}" destId="{30DE51CF-8D95-4BEE-BE99-1957C5D2705B}" srcOrd="0" destOrd="0" parTransId="{7A9CFBFC-EB1C-4D91-BA12-D14ED774ED06}" sibTransId="{8C1BB354-1E01-4614-AE7C-D741A34D6C41}"/>
    <dgm:cxn modelId="{F85795EE-C1EC-4E33-A48C-96F96952914F}" srcId="{EDF6C6BC-6767-4C16-8E4E-93AF39B2BC0F}" destId="{5200F641-1B92-487A-BD62-F8561194DB53}" srcOrd="3" destOrd="0" parTransId="{1ECDA6CC-6994-47D4-AA47-6C130C7158C8}" sibTransId="{B9DDF351-8CE9-4F1B-989D-CCF383F784F6}"/>
    <dgm:cxn modelId="{7828D8EE-68DF-491F-9C31-393CC16E5A46}" type="presOf" srcId="{513CA45E-1C0D-441D-8318-6E5A4014271A}" destId="{410B3611-FF30-47AC-B09E-6953E7461FAE}" srcOrd="0" destOrd="0" presId="urn:microsoft.com/office/officeart/2008/layout/VerticalAccentList"/>
    <dgm:cxn modelId="{63768027-FEF9-419E-9DBD-DBA944A3809B}" srcId="{EDF6C6BC-6767-4C16-8E4E-93AF39B2BC0F}" destId="{513CA45E-1C0D-441D-8318-6E5A4014271A}" srcOrd="1" destOrd="0" parTransId="{6A294E46-E55D-4BE6-883E-E176F0B68714}" sibTransId="{A7175A03-D79A-4A0A-9E16-7C30BF416671}"/>
    <dgm:cxn modelId="{3F9E3330-535F-4203-800E-C18BC628A6C1}" type="presParOf" srcId="{E61FB0E5-9741-4DF5-BDD3-CEBBC5136D41}" destId="{E929BC02-857E-49E4-9639-3EDBEF6D1B71}" srcOrd="0" destOrd="0" presId="urn:microsoft.com/office/officeart/2008/layout/VerticalAccentList"/>
    <dgm:cxn modelId="{D415F480-F043-49C3-A760-84B4973C3A43}" type="presParOf" srcId="{E929BC02-857E-49E4-9639-3EDBEF6D1B71}" destId="{75863317-7DB5-4DE0-92B9-B5C18744787E}" srcOrd="0" destOrd="0" presId="urn:microsoft.com/office/officeart/2008/layout/VerticalAccentList"/>
    <dgm:cxn modelId="{5F7E2DF9-92CC-48A9-B890-FCA6985ADE97}" type="presParOf" srcId="{E61FB0E5-9741-4DF5-BDD3-CEBBC5136D41}" destId="{A0165C68-F0E8-44DF-8849-3CA30B3BE338}" srcOrd="1" destOrd="0" presId="urn:microsoft.com/office/officeart/2008/layout/VerticalAccentList"/>
    <dgm:cxn modelId="{D5CE4AE6-35D4-43F9-B56E-2C148CEE59A0}" type="presParOf" srcId="{A0165C68-F0E8-44DF-8849-3CA30B3BE338}" destId="{5D6953E0-6AD1-477B-9081-B16BB7E561B3}" srcOrd="0" destOrd="0" presId="urn:microsoft.com/office/officeart/2008/layout/VerticalAccentList"/>
    <dgm:cxn modelId="{6FE3115D-F568-4792-9FF5-D916D8FEEEB2}" type="presParOf" srcId="{A0165C68-F0E8-44DF-8849-3CA30B3BE338}" destId="{7102DD4B-2361-49D4-BE0E-35E7FCE63628}" srcOrd="1" destOrd="0" presId="urn:microsoft.com/office/officeart/2008/layout/VerticalAccentList"/>
    <dgm:cxn modelId="{BACDFDA9-896D-47F6-AEBF-CB670A1BAFFB}" type="presParOf" srcId="{A0165C68-F0E8-44DF-8849-3CA30B3BE338}" destId="{6D4D6E5A-52B5-4097-BDBA-91D157D2C26B}" srcOrd="2" destOrd="0" presId="urn:microsoft.com/office/officeart/2008/layout/VerticalAccentList"/>
    <dgm:cxn modelId="{3962A999-6C6A-42A1-B7D2-70512D4BAA18}" type="presParOf" srcId="{A0165C68-F0E8-44DF-8849-3CA30B3BE338}" destId="{92CB99E3-DE06-4098-9A15-D0418E26FD5B}" srcOrd="3" destOrd="0" presId="urn:microsoft.com/office/officeart/2008/layout/VerticalAccentList"/>
    <dgm:cxn modelId="{700C1C35-2955-470D-9D45-1FFA247853FC}" type="presParOf" srcId="{A0165C68-F0E8-44DF-8849-3CA30B3BE338}" destId="{F4ADC31C-F048-4F9B-8BE6-0F977BD0EDDC}" srcOrd="4" destOrd="0" presId="urn:microsoft.com/office/officeart/2008/layout/VerticalAccentList"/>
    <dgm:cxn modelId="{0C15789C-574B-416B-8D5B-147E925444B2}" type="presParOf" srcId="{A0165C68-F0E8-44DF-8849-3CA30B3BE338}" destId="{E19C29C5-4D35-478A-B53C-30F5B6DA12AF}" srcOrd="5" destOrd="0" presId="urn:microsoft.com/office/officeart/2008/layout/VerticalAccentList"/>
    <dgm:cxn modelId="{D69400FC-B4B3-463D-A276-2C5ECAF54F9A}" type="presParOf" srcId="{A0165C68-F0E8-44DF-8849-3CA30B3BE338}" destId="{B44742F7-53F4-4B76-B53D-116C9B18BC82}" srcOrd="6" destOrd="0" presId="urn:microsoft.com/office/officeart/2008/layout/VerticalAccentList"/>
    <dgm:cxn modelId="{C664C89E-14AB-4619-AA47-07DAD336EE31}" type="presParOf" srcId="{E61FB0E5-9741-4DF5-BDD3-CEBBC5136D41}" destId="{5C1CF348-E82D-4746-AFAA-5CB7CA8D254F}" srcOrd="2" destOrd="0" presId="urn:microsoft.com/office/officeart/2008/layout/VerticalAccentList"/>
    <dgm:cxn modelId="{D8A2950C-3FE8-49E8-A535-0219350D3636}" type="presParOf" srcId="{E61FB0E5-9741-4DF5-BDD3-CEBBC5136D41}" destId="{9FF33C63-E85A-4D87-89CD-7EE17A3DF618}" srcOrd="3" destOrd="0" presId="urn:microsoft.com/office/officeart/2008/layout/VerticalAccentList"/>
    <dgm:cxn modelId="{34F12918-B557-4391-85AF-A20D2DCB2EFB}" type="presParOf" srcId="{9FF33C63-E85A-4D87-89CD-7EE17A3DF618}" destId="{410B3611-FF30-47AC-B09E-6953E7461FAE}" srcOrd="0" destOrd="0" presId="urn:microsoft.com/office/officeart/2008/layout/VerticalAccentList"/>
    <dgm:cxn modelId="{76B71D14-8F10-4D6D-805B-7F2F6EA344D9}" type="presParOf" srcId="{E61FB0E5-9741-4DF5-BDD3-CEBBC5136D41}" destId="{613F0F34-E5A5-4FA4-ADAD-BE77AFD08A80}" srcOrd="4" destOrd="0" presId="urn:microsoft.com/office/officeart/2008/layout/VerticalAccentList"/>
    <dgm:cxn modelId="{62254626-68DC-40C4-A290-290BE9CDAF6F}" type="presParOf" srcId="{613F0F34-E5A5-4FA4-ADAD-BE77AFD08A80}" destId="{B0DB6760-9ECE-4EED-888B-B5424651E043}" srcOrd="0" destOrd="0" presId="urn:microsoft.com/office/officeart/2008/layout/VerticalAccentList"/>
    <dgm:cxn modelId="{35C54709-E61B-40D6-9FAA-AF3EBE83BCAD}" type="presParOf" srcId="{613F0F34-E5A5-4FA4-ADAD-BE77AFD08A80}" destId="{0D07B68E-5901-485D-9053-11BE4A491CCD}" srcOrd="1" destOrd="0" presId="urn:microsoft.com/office/officeart/2008/layout/VerticalAccentList"/>
    <dgm:cxn modelId="{0C28B7EA-2868-4E7F-B1E6-DD8672F4CA32}" type="presParOf" srcId="{613F0F34-E5A5-4FA4-ADAD-BE77AFD08A80}" destId="{C72AAED6-DCE0-4C16-A60E-683739E685E3}" srcOrd="2" destOrd="0" presId="urn:microsoft.com/office/officeart/2008/layout/VerticalAccentList"/>
    <dgm:cxn modelId="{8F6DDD54-7917-4C09-BC39-AD773410EC83}" type="presParOf" srcId="{613F0F34-E5A5-4FA4-ADAD-BE77AFD08A80}" destId="{BA6AF25A-ABA2-431E-A738-AF926D0AEA70}" srcOrd="3" destOrd="0" presId="urn:microsoft.com/office/officeart/2008/layout/VerticalAccentList"/>
    <dgm:cxn modelId="{D10B1B8C-A7A5-4890-838A-34FFA7092120}" type="presParOf" srcId="{613F0F34-E5A5-4FA4-ADAD-BE77AFD08A80}" destId="{96825428-C06E-4E91-865F-3DB37D4983A5}" srcOrd="4" destOrd="0" presId="urn:microsoft.com/office/officeart/2008/layout/VerticalAccentList"/>
    <dgm:cxn modelId="{B195A549-9D7C-423E-92CA-2E3791415E5B}" type="presParOf" srcId="{613F0F34-E5A5-4FA4-ADAD-BE77AFD08A80}" destId="{B89B5387-E6B0-430D-8731-8B30847D0086}" srcOrd="5" destOrd="0" presId="urn:microsoft.com/office/officeart/2008/layout/VerticalAccentList"/>
    <dgm:cxn modelId="{F32E01A3-C992-42FC-9ABD-A35F3B6AA190}" type="presParOf" srcId="{613F0F34-E5A5-4FA4-ADAD-BE77AFD08A80}" destId="{AE299B2A-557F-4B0D-96F7-FF7B34823F60}" srcOrd="6" destOrd="0" presId="urn:microsoft.com/office/officeart/2008/layout/VerticalAccentList"/>
    <dgm:cxn modelId="{C1672EAC-328E-4F9E-8C80-E93DF6642CD6}" type="presParOf" srcId="{E61FB0E5-9741-4DF5-BDD3-CEBBC5136D41}" destId="{759BEB8C-BA2D-4A90-8723-D3960C8A0963}" srcOrd="5" destOrd="0" presId="urn:microsoft.com/office/officeart/2008/layout/VerticalAccentList"/>
    <dgm:cxn modelId="{EDD8AFA5-5885-4D8E-9C3A-C87007733386}" type="presParOf" srcId="{E61FB0E5-9741-4DF5-BDD3-CEBBC5136D41}" destId="{716336D9-17B3-4451-A717-08879C87BCDA}" srcOrd="6" destOrd="0" presId="urn:microsoft.com/office/officeart/2008/layout/VerticalAccentList"/>
    <dgm:cxn modelId="{C669F386-DED1-485F-86C0-14326A23CE2A}" type="presParOf" srcId="{716336D9-17B3-4451-A717-08879C87BCDA}" destId="{85D27ABA-62C4-47DB-ADA6-E1581AEB923B}" srcOrd="0" destOrd="0" presId="urn:microsoft.com/office/officeart/2008/layout/VerticalAccentList"/>
    <dgm:cxn modelId="{A44A6FE9-19F4-4D48-BBFD-558BA71FE91B}" type="presParOf" srcId="{E61FB0E5-9741-4DF5-BDD3-CEBBC5136D41}" destId="{0DE80B9A-E365-4A32-BC23-9365339BAA70}" srcOrd="7" destOrd="0" presId="urn:microsoft.com/office/officeart/2008/layout/VerticalAccentList"/>
    <dgm:cxn modelId="{F81D7604-542F-49FA-AD77-EFAE80FFB2E5}" type="presParOf" srcId="{0DE80B9A-E365-4A32-BC23-9365339BAA70}" destId="{4DBFB117-A00D-4402-9F3A-1523EF6CC7A1}" srcOrd="0" destOrd="0" presId="urn:microsoft.com/office/officeart/2008/layout/VerticalAccentList"/>
    <dgm:cxn modelId="{48298348-5A96-4B9F-85D8-AD2EC1375DBD}" type="presParOf" srcId="{0DE80B9A-E365-4A32-BC23-9365339BAA70}" destId="{5CAEE495-819E-4305-8301-0FC5A2E1FDD3}" srcOrd="1" destOrd="0" presId="urn:microsoft.com/office/officeart/2008/layout/VerticalAccentList"/>
    <dgm:cxn modelId="{A2CFEB72-BC9C-458B-A6CD-E2E652AE6983}" type="presParOf" srcId="{0DE80B9A-E365-4A32-BC23-9365339BAA70}" destId="{CF895723-FAC3-4F1C-B0B9-11B2777B34D7}" srcOrd="2" destOrd="0" presId="urn:microsoft.com/office/officeart/2008/layout/VerticalAccentList"/>
    <dgm:cxn modelId="{A421E63A-938A-4350-8399-86C0CAAFBA24}" type="presParOf" srcId="{0DE80B9A-E365-4A32-BC23-9365339BAA70}" destId="{20A2F863-C17D-49FF-9086-5E8D1CC5AFA3}" srcOrd="3" destOrd="0" presId="urn:microsoft.com/office/officeart/2008/layout/VerticalAccentList"/>
    <dgm:cxn modelId="{ED3D2D8B-E710-44BB-8214-D9B9D03112C7}" type="presParOf" srcId="{0DE80B9A-E365-4A32-BC23-9365339BAA70}" destId="{98A03EDB-CFD4-41CE-AA91-D488F6744935}" srcOrd="4" destOrd="0" presId="urn:microsoft.com/office/officeart/2008/layout/VerticalAccentList"/>
    <dgm:cxn modelId="{DD8AD33D-3704-4B9F-87D6-3ADFFB5A9E75}" type="presParOf" srcId="{0DE80B9A-E365-4A32-BC23-9365339BAA70}" destId="{9011C5FB-AB75-484F-BDBC-AB86FB6777F4}" srcOrd="5" destOrd="0" presId="urn:microsoft.com/office/officeart/2008/layout/VerticalAccentList"/>
    <dgm:cxn modelId="{215EC3C6-05FC-4E75-878A-19717D9F12CF}" type="presParOf" srcId="{0DE80B9A-E365-4A32-BC23-9365339BAA70}" destId="{96414973-2526-47FE-86AB-74993F0056BC}" srcOrd="6" destOrd="0" presId="urn:microsoft.com/office/officeart/2008/layout/VerticalAccentList"/>
    <dgm:cxn modelId="{49E46420-3CDF-4346-8165-C5712C00EB13}" type="presParOf" srcId="{E61FB0E5-9741-4DF5-BDD3-CEBBC5136D41}" destId="{59919BF3-DD93-423D-959D-EC5A0B25E53B}" srcOrd="8" destOrd="0" presId="urn:microsoft.com/office/officeart/2008/layout/VerticalAccentList"/>
    <dgm:cxn modelId="{7C651C74-9512-440A-A168-50CFD44522CA}" type="presParOf" srcId="{E61FB0E5-9741-4DF5-BDD3-CEBBC5136D41}" destId="{DFFF66C8-CDD9-4EF4-8240-E601C46FDC5F}" srcOrd="9" destOrd="0" presId="urn:microsoft.com/office/officeart/2008/layout/VerticalAccentList"/>
    <dgm:cxn modelId="{3E923E90-398D-4211-8EDE-456D185A03D2}" type="presParOf" srcId="{DFFF66C8-CDD9-4EF4-8240-E601C46FDC5F}" destId="{35A6D279-49E5-46CB-836F-3D7C3CBFDD46}" srcOrd="0" destOrd="0" presId="urn:microsoft.com/office/officeart/2008/layout/VerticalAccentList"/>
    <dgm:cxn modelId="{221DA4EB-DC9D-4740-B657-B1311373B208}" type="presParOf" srcId="{E61FB0E5-9741-4DF5-BDD3-CEBBC5136D41}" destId="{118FE0F4-9DCA-44EE-A6DF-B24C2577CE21}" srcOrd="10" destOrd="0" presId="urn:microsoft.com/office/officeart/2008/layout/VerticalAccentList"/>
    <dgm:cxn modelId="{7D7BA908-612E-4713-AFCC-5A81AC2F1089}" type="presParOf" srcId="{118FE0F4-9DCA-44EE-A6DF-B24C2577CE21}" destId="{3B3C257B-A48B-401A-9FD8-EF7F1CB8A9BE}" srcOrd="0" destOrd="0" presId="urn:microsoft.com/office/officeart/2008/layout/VerticalAccentList"/>
    <dgm:cxn modelId="{3A5DF8AC-FAF2-416A-BA9D-20821F7D3437}" type="presParOf" srcId="{118FE0F4-9DCA-44EE-A6DF-B24C2577CE21}" destId="{EFF3C5C6-A5B1-440C-AB9F-A93470D96C14}" srcOrd="1" destOrd="0" presId="urn:microsoft.com/office/officeart/2008/layout/VerticalAccentList"/>
    <dgm:cxn modelId="{67B805F6-9837-4F21-8141-C639F5643DC3}" type="presParOf" srcId="{118FE0F4-9DCA-44EE-A6DF-B24C2577CE21}" destId="{5E75BC9A-08A0-4AC2-8D7F-1040CD1AA1D9}" srcOrd="2" destOrd="0" presId="urn:microsoft.com/office/officeart/2008/layout/VerticalAccentList"/>
    <dgm:cxn modelId="{BBEAAFB6-5135-42BB-8EBB-EF3A0E3A3D80}" type="presParOf" srcId="{118FE0F4-9DCA-44EE-A6DF-B24C2577CE21}" destId="{42F0B220-B0E4-4B38-8432-1B0324063D9C}" srcOrd="3" destOrd="0" presId="urn:microsoft.com/office/officeart/2008/layout/VerticalAccentList"/>
    <dgm:cxn modelId="{D09C1208-2B13-4EC1-9AFC-17167D5B7B85}" type="presParOf" srcId="{118FE0F4-9DCA-44EE-A6DF-B24C2577CE21}" destId="{3124013B-2CDE-401B-A0D2-FC5AEB8906B2}" srcOrd="4" destOrd="0" presId="urn:microsoft.com/office/officeart/2008/layout/VerticalAccentList"/>
    <dgm:cxn modelId="{80F63DA7-8C21-48B7-94D7-4E583EDEEBFE}" type="presParOf" srcId="{118FE0F4-9DCA-44EE-A6DF-B24C2577CE21}" destId="{CF0914E5-80A9-4AE4-8C9E-570129A592E6}" srcOrd="5" destOrd="0" presId="urn:microsoft.com/office/officeart/2008/layout/VerticalAccentList"/>
    <dgm:cxn modelId="{AE9CAE03-2333-4133-B359-88BD0FDD4A1E}" type="presParOf" srcId="{118FE0F4-9DCA-44EE-A6DF-B24C2577CE21}" destId="{AAB30352-637D-4195-8862-3C02D4E1DFFF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63317-7DB5-4DE0-92B9-B5C18744787E}">
      <dsp:nvSpPr>
        <dsp:cNvPr id="0" name=""/>
        <dsp:cNvSpPr/>
      </dsp:nvSpPr>
      <dsp:spPr>
        <a:xfrm>
          <a:off x="511238" y="377425"/>
          <a:ext cx="8774280" cy="797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ручных нарезчиков швов‚ снабженных специальными алмазными дисками толщиной 2–3 мм и диаметром 300–400 мм.: с их помощью можно </a:t>
          </a:r>
          <a:r>
            <a:rPr lang="ru-RU" sz="1300" b="1" kern="1200" dirty="0" err="1" smtClean="0"/>
            <a:t>оконтуривать</a:t>
          </a:r>
          <a:r>
            <a:rPr lang="ru-RU" sz="1300" b="1" kern="1200" dirty="0" smtClean="0"/>
            <a:t> выбоины, не превышающие 2 - 3 м2. </a:t>
          </a:r>
          <a:endParaRPr lang="ru-RU" sz="1300" kern="1200" dirty="0"/>
        </a:p>
      </dsp:txBody>
      <dsp:txXfrm>
        <a:off x="511238" y="377425"/>
        <a:ext cx="8774280" cy="797661"/>
      </dsp:txXfrm>
    </dsp:sp>
    <dsp:sp modelId="{5D6953E0-6AD1-477B-9081-B16BB7E561B3}">
      <dsp:nvSpPr>
        <dsp:cNvPr id="0" name=""/>
        <dsp:cNvSpPr/>
      </dsp:nvSpPr>
      <dsp:spPr>
        <a:xfrm>
          <a:off x="487460" y="1175087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02DD4B-2361-49D4-BE0E-35E7FCE63628}">
      <dsp:nvSpPr>
        <dsp:cNvPr id="0" name=""/>
        <dsp:cNvSpPr/>
      </dsp:nvSpPr>
      <dsp:spPr>
        <a:xfrm>
          <a:off x="1725608" y="1175087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4D6E5A-52B5-4097-BDBA-91D157D2C26B}">
      <dsp:nvSpPr>
        <dsp:cNvPr id="0" name=""/>
        <dsp:cNvSpPr/>
      </dsp:nvSpPr>
      <dsp:spPr>
        <a:xfrm>
          <a:off x="2963757" y="1175087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CB99E3-DE06-4098-9A15-D0418E26FD5B}">
      <dsp:nvSpPr>
        <dsp:cNvPr id="0" name=""/>
        <dsp:cNvSpPr/>
      </dsp:nvSpPr>
      <dsp:spPr>
        <a:xfrm>
          <a:off x="4201905" y="1175087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ADC31C-F048-4F9B-8BE6-0F977BD0EDDC}">
      <dsp:nvSpPr>
        <dsp:cNvPr id="0" name=""/>
        <dsp:cNvSpPr/>
      </dsp:nvSpPr>
      <dsp:spPr>
        <a:xfrm>
          <a:off x="5440054" y="1175087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9C29C5-4D35-478A-B53C-30F5B6DA12AF}">
      <dsp:nvSpPr>
        <dsp:cNvPr id="0" name=""/>
        <dsp:cNvSpPr/>
      </dsp:nvSpPr>
      <dsp:spPr>
        <a:xfrm>
          <a:off x="6678202" y="1175087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4742F7-53F4-4B76-B53D-116C9B18BC82}">
      <dsp:nvSpPr>
        <dsp:cNvPr id="0" name=""/>
        <dsp:cNvSpPr/>
      </dsp:nvSpPr>
      <dsp:spPr>
        <a:xfrm>
          <a:off x="7916351" y="1175087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0B3611-FF30-47AC-B09E-6953E7461FAE}">
      <dsp:nvSpPr>
        <dsp:cNvPr id="0" name=""/>
        <dsp:cNvSpPr/>
      </dsp:nvSpPr>
      <dsp:spPr>
        <a:xfrm>
          <a:off x="487460" y="1471249"/>
          <a:ext cx="8774280" cy="797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отбойных молотков гидравлического типа весом‚ как правило‚ 16–20 кг. Он может быть подключен либо к специальной малогабаритной переносной гидростанции с двигателем внутреннего сгорания‚ либо к гидроприводу самоходной холодной фрезы‚ самоходного </a:t>
          </a:r>
          <a:r>
            <a:rPr lang="ru-RU" sz="1300" b="1" kern="1200" dirty="0" err="1" smtClean="0"/>
            <a:t>виброкатка</a:t>
          </a:r>
          <a:r>
            <a:rPr lang="ru-RU" sz="1300" b="1" kern="1200" dirty="0" smtClean="0"/>
            <a:t> или другой машины. С помощью такого молотка разламывают и удаляют обрезанный материал слоя покрытия. </a:t>
          </a:r>
          <a:endParaRPr lang="ru-RU" sz="1300" kern="1200" dirty="0"/>
        </a:p>
      </dsp:txBody>
      <dsp:txXfrm>
        <a:off x="487460" y="1471249"/>
        <a:ext cx="8774280" cy="797661"/>
      </dsp:txXfrm>
    </dsp:sp>
    <dsp:sp modelId="{B0DB6760-9ECE-4EED-888B-B5424651E043}">
      <dsp:nvSpPr>
        <dsp:cNvPr id="0" name=""/>
        <dsp:cNvSpPr/>
      </dsp:nvSpPr>
      <dsp:spPr>
        <a:xfrm>
          <a:off x="487460" y="2268910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07B68E-5901-485D-9053-11BE4A491CCD}">
      <dsp:nvSpPr>
        <dsp:cNvPr id="0" name=""/>
        <dsp:cNvSpPr/>
      </dsp:nvSpPr>
      <dsp:spPr>
        <a:xfrm>
          <a:off x="1725608" y="2268910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2AAED6-DCE0-4C16-A60E-683739E685E3}">
      <dsp:nvSpPr>
        <dsp:cNvPr id="0" name=""/>
        <dsp:cNvSpPr/>
      </dsp:nvSpPr>
      <dsp:spPr>
        <a:xfrm>
          <a:off x="2963757" y="2268910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6AF25A-ABA2-431E-A738-AF926D0AEA70}">
      <dsp:nvSpPr>
        <dsp:cNvPr id="0" name=""/>
        <dsp:cNvSpPr/>
      </dsp:nvSpPr>
      <dsp:spPr>
        <a:xfrm>
          <a:off x="4201905" y="2268910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825428-C06E-4E91-865F-3DB37D4983A5}">
      <dsp:nvSpPr>
        <dsp:cNvPr id="0" name=""/>
        <dsp:cNvSpPr/>
      </dsp:nvSpPr>
      <dsp:spPr>
        <a:xfrm>
          <a:off x="5440054" y="2268910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9B5387-E6B0-430D-8731-8B30847D0086}">
      <dsp:nvSpPr>
        <dsp:cNvPr id="0" name=""/>
        <dsp:cNvSpPr/>
      </dsp:nvSpPr>
      <dsp:spPr>
        <a:xfrm>
          <a:off x="6678202" y="2268910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299B2A-557F-4B0D-96F7-FF7B34823F60}">
      <dsp:nvSpPr>
        <dsp:cNvPr id="0" name=""/>
        <dsp:cNvSpPr/>
      </dsp:nvSpPr>
      <dsp:spPr>
        <a:xfrm>
          <a:off x="7916351" y="2268910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D27ABA-62C4-47DB-ADA6-E1581AEB923B}">
      <dsp:nvSpPr>
        <dsp:cNvPr id="0" name=""/>
        <dsp:cNvSpPr/>
      </dsp:nvSpPr>
      <dsp:spPr>
        <a:xfrm>
          <a:off x="487460" y="2565072"/>
          <a:ext cx="8774280" cy="827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пневматических отбойных молотков мощностью 0‚8–1‚0 кВт с подключением его к соответствующему компрессору (расход воздуха не менее 0‚5 м3/мин‚ давление не ниже 6–7 атм.). </a:t>
          </a:r>
          <a:endParaRPr lang="ru-RU" sz="1300" kern="1200" dirty="0"/>
        </a:p>
      </dsp:txBody>
      <dsp:txXfrm>
        <a:off x="487460" y="2565072"/>
        <a:ext cx="8774280" cy="827582"/>
      </dsp:txXfrm>
    </dsp:sp>
    <dsp:sp modelId="{4DBFB117-A00D-4402-9F3A-1523EF6CC7A1}">
      <dsp:nvSpPr>
        <dsp:cNvPr id="0" name=""/>
        <dsp:cNvSpPr/>
      </dsp:nvSpPr>
      <dsp:spPr>
        <a:xfrm>
          <a:off x="487460" y="3392654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AEE495-819E-4305-8301-0FC5A2E1FDD3}">
      <dsp:nvSpPr>
        <dsp:cNvPr id="0" name=""/>
        <dsp:cNvSpPr/>
      </dsp:nvSpPr>
      <dsp:spPr>
        <a:xfrm>
          <a:off x="1725608" y="3392654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895723-FAC3-4F1C-B0B9-11B2777B34D7}">
      <dsp:nvSpPr>
        <dsp:cNvPr id="0" name=""/>
        <dsp:cNvSpPr/>
      </dsp:nvSpPr>
      <dsp:spPr>
        <a:xfrm>
          <a:off x="2963757" y="3392654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A2F863-C17D-49FF-9086-5E8D1CC5AFA3}">
      <dsp:nvSpPr>
        <dsp:cNvPr id="0" name=""/>
        <dsp:cNvSpPr/>
      </dsp:nvSpPr>
      <dsp:spPr>
        <a:xfrm>
          <a:off x="4201905" y="3392654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A03EDB-CFD4-41CE-AA91-D488F6744935}">
      <dsp:nvSpPr>
        <dsp:cNvPr id="0" name=""/>
        <dsp:cNvSpPr/>
      </dsp:nvSpPr>
      <dsp:spPr>
        <a:xfrm>
          <a:off x="5440054" y="3392654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11C5FB-AB75-484F-BDBC-AB86FB6777F4}">
      <dsp:nvSpPr>
        <dsp:cNvPr id="0" name=""/>
        <dsp:cNvSpPr/>
      </dsp:nvSpPr>
      <dsp:spPr>
        <a:xfrm>
          <a:off x="6678202" y="3392654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414973-2526-47FE-86AB-74993F0056BC}">
      <dsp:nvSpPr>
        <dsp:cNvPr id="0" name=""/>
        <dsp:cNvSpPr/>
      </dsp:nvSpPr>
      <dsp:spPr>
        <a:xfrm>
          <a:off x="7916351" y="3392654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A6D279-49E5-46CB-836F-3D7C3CBFDD46}">
      <dsp:nvSpPr>
        <dsp:cNvPr id="0" name=""/>
        <dsp:cNvSpPr/>
      </dsp:nvSpPr>
      <dsp:spPr>
        <a:xfrm>
          <a:off x="487460" y="3688816"/>
          <a:ext cx="8774280" cy="797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малогабаритных самоходных‚ прицепных и навесных холодных фрез. Их целесообразно использовать при подготовке к ремонту узких и длинных выбоин площадью более 2–3 м2 или трещин с разрушенными краями чтобы срезать дефектный материал покрытия шириной 200–500 мм на глубину 50–150 мм. За час непрерывной работы фреза может пройти 200–300 </a:t>
          </a:r>
          <a:r>
            <a:rPr lang="ru-RU" sz="1300" b="1" kern="1200" dirty="0" err="1" smtClean="0"/>
            <a:t>пог</a:t>
          </a:r>
          <a:r>
            <a:rPr lang="ru-RU" sz="1300" b="1" kern="1200" dirty="0" smtClean="0"/>
            <a:t>. м.</a:t>
          </a:r>
          <a:endParaRPr lang="ru-RU" sz="1300" kern="1200" dirty="0"/>
        </a:p>
      </dsp:txBody>
      <dsp:txXfrm>
        <a:off x="487460" y="3688816"/>
        <a:ext cx="8774280" cy="797661"/>
      </dsp:txXfrm>
    </dsp:sp>
    <dsp:sp modelId="{3B3C257B-A48B-401A-9FD8-EF7F1CB8A9BE}">
      <dsp:nvSpPr>
        <dsp:cNvPr id="0" name=""/>
        <dsp:cNvSpPr/>
      </dsp:nvSpPr>
      <dsp:spPr>
        <a:xfrm>
          <a:off x="487460" y="4486478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3C5C6-A5B1-440C-AB9F-A93470D96C14}">
      <dsp:nvSpPr>
        <dsp:cNvPr id="0" name=""/>
        <dsp:cNvSpPr/>
      </dsp:nvSpPr>
      <dsp:spPr>
        <a:xfrm>
          <a:off x="1725608" y="4486478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75BC9A-08A0-4AC2-8D7F-1040CD1AA1D9}">
      <dsp:nvSpPr>
        <dsp:cNvPr id="0" name=""/>
        <dsp:cNvSpPr/>
      </dsp:nvSpPr>
      <dsp:spPr>
        <a:xfrm>
          <a:off x="2963757" y="4486478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F0B220-B0E4-4B38-8432-1B0324063D9C}">
      <dsp:nvSpPr>
        <dsp:cNvPr id="0" name=""/>
        <dsp:cNvSpPr/>
      </dsp:nvSpPr>
      <dsp:spPr>
        <a:xfrm>
          <a:off x="4201905" y="4486478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24013B-2CDE-401B-A0D2-FC5AEB8906B2}">
      <dsp:nvSpPr>
        <dsp:cNvPr id="0" name=""/>
        <dsp:cNvSpPr/>
      </dsp:nvSpPr>
      <dsp:spPr>
        <a:xfrm>
          <a:off x="5440054" y="4486478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0914E5-80A9-4AE4-8C9E-570129A592E6}">
      <dsp:nvSpPr>
        <dsp:cNvPr id="0" name=""/>
        <dsp:cNvSpPr/>
      </dsp:nvSpPr>
      <dsp:spPr>
        <a:xfrm>
          <a:off x="6678202" y="4486478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B30352-637D-4195-8862-3C02D4E1DFFF}">
      <dsp:nvSpPr>
        <dsp:cNvPr id="0" name=""/>
        <dsp:cNvSpPr/>
      </dsp:nvSpPr>
      <dsp:spPr>
        <a:xfrm>
          <a:off x="7916351" y="4486478"/>
          <a:ext cx="1169904" cy="194984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DD2E-EA84-4471-94B7-B579E4DEDF98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2A51-2C8F-4564-83F9-D0E4767AD1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92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DD2E-EA84-4471-94B7-B579E4DEDF98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2A51-2C8F-4564-83F9-D0E4767AD1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480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DD2E-EA84-4471-94B7-B579E4DEDF98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2A51-2C8F-4564-83F9-D0E4767AD1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83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DD2E-EA84-4471-94B7-B579E4DEDF98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2A51-2C8F-4564-83F9-D0E4767AD1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039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DD2E-EA84-4471-94B7-B579E4DEDF98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2A51-2C8F-4564-83F9-D0E4767AD1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592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DD2E-EA84-4471-94B7-B579E4DEDF98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2A51-2C8F-4564-83F9-D0E4767AD1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824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DD2E-EA84-4471-94B7-B579E4DEDF98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2A51-2C8F-4564-83F9-D0E4767AD1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509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DD2E-EA84-4471-94B7-B579E4DEDF98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2A51-2C8F-4564-83F9-D0E4767AD1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622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DD2E-EA84-4471-94B7-B579E4DEDF98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2A51-2C8F-4564-83F9-D0E4767AD1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076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DD2E-EA84-4471-94B7-B579E4DEDF98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2A51-2C8F-4564-83F9-D0E4767AD1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515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DD2E-EA84-4471-94B7-B579E4DEDF98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2A51-2C8F-4564-83F9-D0E4767AD11E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4309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DD2E-EA84-4471-94B7-B579E4DEDF98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2A51-2C8F-4564-83F9-D0E4767AD1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385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DD2E-EA84-4471-94B7-B579E4DEDF98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2A51-2C8F-4564-83F9-D0E4767AD11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9578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DD2E-EA84-4471-94B7-B579E4DEDF98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2A51-2C8F-4564-83F9-D0E4767AD1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936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DD2E-EA84-4471-94B7-B579E4DEDF98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2A51-2C8F-4564-83F9-D0E4767AD1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98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0DD2E-EA84-4471-94B7-B579E4DEDF98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2A51-2C8F-4564-83F9-D0E4767AD1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21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0DD2E-EA84-4471-94B7-B579E4DEDF98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B9D2A51-2C8F-4564-83F9-D0E4767AD1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470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hyperlink" Target="http://library.stroit.ru/articles/jamremont/tp4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3296" y="1763266"/>
            <a:ext cx="7766936" cy="1646302"/>
          </a:xfrm>
        </p:spPr>
        <p:txBody>
          <a:bodyPr/>
          <a:lstStyle/>
          <a:p>
            <a:r>
              <a:rPr lang="ru-RU" dirty="0" smtClean="0"/>
              <a:t>Ямочный ремонт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466469"/>
            <a:ext cx="7766936" cy="109689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2628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503382"/>
            <a:ext cx="9155435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Ямочный ремонт дорожных покрытий в нашей стране подразумевает </a:t>
            </a:r>
            <a:r>
              <a:rPr lang="ru-RU" dirty="0" smtClean="0"/>
              <a:t>использование: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032705"/>
              </p:ext>
            </p:extLst>
          </p:nvPr>
        </p:nvGraphicFramePr>
        <p:xfrm>
          <a:off x="273572" y="1163782"/>
          <a:ext cx="9749201" cy="5058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7270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709" y="562100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Ямочный ремонт значительно упрощается при использовании ремонтёра «</a:t>
            </a:r>
            <a:r>
              <a:rPr lang="ru-RU" dirty="0" err="1"/>
              <a:t>Мадпатчер</a:t>
            </a:r>
            <a:r>
              <a:rPr lang="ru-RU" dirty="0"/>
              <a:t>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674" y="1811647"/>
            <a:ext cx="8829086" cy="4707906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Мадпатчер</a:t>
            </a:r>
            <a:r>
              <a:rPr lang="ru-RU" dirty="0"/>
              <a:t> – это высокоэффективная, современная  машина, управляемая компьютером с собственным источником энергии, смонтированная на шасси грузоподъемностью выше 12 т.</a:t>
            </a:r>
          </a:p>
          <a:p>
            <a:r>
              <a:rPr lang="ru-RU" dirty="0"/>
              <a:t>Система обогрева поддерживает постоянную температуру битумной эмульсии, что дает возможность работы при низких температурах.</a:t>
            </a:r>
          </a:p>
          <a:p>
            <a:r>
              <a:rPr lang="ru-RU" dirty="0" err="1"/>
              <a:t>Мадпатчер</a:t>
            </a:r>
            <a:r>
              <a:rPr lang="ru-RU" dirty="0"/>
              <a:t> можно эксплуатировать в любых погодных условиях,  в дождливое время качество ямочного ремонта не ухудшается.  Обслуживающий персонал 2 человека (водитель и оператор). Отремонтированные дороги готовы к эксплуатации непосредственно после окончания работ.</a:t>
            </a:r>
          </a:p>
          <a:p>
            <a:r>
              <a:rPr lang="ru-RU" dirty="0"/>
              <a:t>Технология заделки ям с применением </a:t>
            </a:r>
            <a:r>
              <a:rPr lang="ru-RU" dirty="0" err="1"/>
              <a:t>Мадпатчера</a:t>
            </a:r>
            <a:r>
              <a:rPr lang="ru-RU" dirty="0"/>
              <a:t> в несколько раз быстрее и  дешевле по  сравнению с другими технологиями, которые применяют фрезерование и укатывание.</a:t>
            </a:r>
          </a:p>
          <a:p>
            <a:r>
              <a:rPr lang="ru-RU" dirty="0"/>
              <a:t>Практическая производительность дорожного  ремонтера «</a:t>
            </a:r>
            <a:r>
              <a:rPr lang="ru-RU" dirty="0" err="1"/>
              <a:t>Мадпатчер</a:t>
            </a:r>
            <a:r>
              <a:rPr lang="ru-RU" dirty="0"/>
              <a:t> составляет 1 </a:t>
            </a:r>
            <a:r>
              <a:rPr lang="ru-RU" dirty="0" err="1"/>
              <a:t>куб.м</a:t>
            </a:r>
            <a:r>
              <a:rPr lang="ru-RU" dirty="0"/>
              <a:t>. в час, что примерно составляет  500 м2 за смену.</a:t>
            </a:r>
          </a:p>
          <a:p>
            <a:r>
              <a:rPr lang="ru-RU" dirty="0"/>
              <a:t>Производительность и безаварийность </a:t>
            </a:r>
            <a:r>
              <a:rPr lang="ru-RU" dirty="0" err="1"/>
              <a:t>Мадпатчера</a:t>
            </a:r>
            <a:r>
              <a:rPr lang="ru-RU" dirty="0"/>
              <a:t> гарантирует короткий срок окупаемости.</a:t>
            </a:r>
          </a:p>
          <a:p>
            <a:r>
              <a:rPr lang="ru-RU" dirty="0"/>
              <a:t>Из видеоролика о работе </a:t>
            </a:r>
            <a:r>
              <a:rPr lang="ru-RU" dirty="0" err="1"/>
              <a:t>Мадпатчера</a:t>
            </a:r>
            <a:r>
              <a:rPr lang="ru-RU" dirty="0"/>
              <a:t> видно насколько легко и просто им управлять и сколько времени занимает заделка выбоины дорожного покрытия и ямы заполненной водой без какой-либо предварительной подготовки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4212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677863" y="630238"/>
            <a:ext cx="8596312" cy="5411787"/>
          </a:xfrm>
        </p:spPr>
        <p:txBody>
          <a:bodyPr>
            <a:normAutofit fontScale="97500"/>
          </a:bodyPr>
          <a:lstStyle/>
          <a:p>
            <a:pPr algn="ctr"/>
            <a:r>
              <a:rPr lang="ru-RU" b="1" dirty="0"/>
              <a:t>Машина для ямочного ремонта дорог с инфракрасным нагревателем ЭД-105-МП</a:t>
            </a:r>
            <a:endParaRPr lang="ru-RU" dirty="0"/>
          </a:p>
          <a:p>
            <a:r>
              <a:rPr lang="ru-RU" u="sng" dirty="0"/>
              <a:t>Преимущества конструкции:</a:t>
            </a:r>
            <a:endParaRPr lang="ru-RU" dirty="0"/>
          </a:p>
          <a:p>
            <a:r>
              <a:rPr lang="ru-RU" dirty="0"/>
              <a:t>Быстрый нагрев по всей площади нагревателя, большая производительность и низкое потребления дизельного топлива при нагреве, многофункциональность. Снижение стоимости ремонта.</a:t>
            </a:r>
          </a:p>
          <a:p>
            <a:endParaRPr lang="ru-RU" dirty="0"/>
          </a:p>
        </p:txBody>
      </p:sp>
      <p:pic>
        <p:nvPicPr>
          <p:cNvPr id="5" name="Рисунок 4" descr="http://images.ru.prom.st/96111953_w640_h640_dsc0006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579" y="2659117"/>
            <a:ext cx="8177049" cy="3783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0234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270" y="335082"/>
            <a:ext cx="4014951" cy="28615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2671" y="335082"/>
            <a:ext cx="4240915" cy="2861544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3270" y="3478924"/>
            <a:ext cx="4014951" cy="2764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66592" y="3478924"/>
            <a:ext cx="4056993" cy="2764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5712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83477"/>
            <a:ext cx="8596668" cy="5557886"/>
          </a:xfrm>
        </p:spPr>
        <p:txBody>
          <a:bodyPr/>
          <a:lstStyle/>
          <a:p>
            <a:r>
              <a:rPr lang="ru-RU" b="1"/>
              <a:t>Ремонт с использованием инфракрасного излучении: (без проблем с основанием). </a:t>
            </a:r>
            <a:endParaRPr lang="ru-RU"/>
          </a:p>
          <a:p>
            <a:r>
              <a:rPr lang="ru-RU" b="1"/>
              <a:t>1.Очистить участок от мусора и/или воды. </a:t>
            </a:r>
            <a:endParaRPr lang="ru-RU"/>
          </a:p>
          <a:p>
            <a:r>
              <a:rPr lang="ru-RU" b="1"/>
              <a:t>2. Установить инфракрасный излучатель над участком, предназначенным для </a:t>
            </a:r>
            <a:endParaRPr lang="ru-RU"/>
          </a:p>
          <a:p>
            <a:r>
              <a:rPr lang="ru-RU" b="1"/>
              <a:t>ремонта. </a:t>
            </a:r>
            <a:endParaRPr lang="ru-RU"/>
          </a:p>
          <a:p>
            <a:r>
              <a:rPr lang="ru-RU" b="1"/>
              <a:t>3. Включить инфракрасный излучатель от 5 до 9 минут в зависимости от глубины, времени года и заполнителя. </a:t>
            </a:r>
            <a:endParaRPr lang="ru-RU"/>
          </a:p>
          <a:p>
            <a:r>
              <a:rPr lang="ru-RU" b="1"/>
              <a:t>4. Перемешать скребком размягченный на месте материал, устраняя старые соединения, </a:t>
            </a:r>
            <a:endParaRPr lang="ru-RU"/>
          </a:p>
          <a:p>
            <a:r>
              <a:rPr lang="ru-RU" b="1"/>
              <a:t>швы и неровности. </a:t>
            </a:r>
            <a:endParaRPr lang="ru-RU"/>
          </a:p>
          <a:p>
            <a:r>
              <a:rPr lang="ru-RU" b="1"/>
              <a:t>5. При необходимости добавить материал для создания ровной поверхности. </a:t>
            </a:r>
            <a:endParaRPr lang="ru-RU"/>
          </a:p>
          <a:p>
            <a:r>
              <a:rPr lang="ru-RU" b="1"/>
              <a:t>6. Разровнять гладилкой. </a:t>
            </a:r>
            <a:endParaRPr lang="ru-RU"/>
          </a:p>
          <a:p>
            <a:r>
              <a:rPr lang="ru-RU" b="1"/>
              <a:t>7. Уплотнить уложенный материал до необходимой степени.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596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87366" y="472424"/>
            <a:ext cx="7241627" cy="257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772" y="3405353"/>
            <a:ext cx="7409794" cy="242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60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72967"/>
            <a:ext cx="8596668" cy="5568396"/>
          </a:xfrm>
        </p:spPr>
        <p:txBody>
          <a:bodyPr/>
          <a:lstStyle/>
          <a:p>
            <a:pPr algn="ctr"/>
            <a:r>
              <a:rPr lang="ru-RU" b="1" dirty="0"/>
              <a:t>Ручная укладка горячей смеси </a:t>
            </a:r>
            <a:r>
              <a:rPr lang="ru-RU" b="1" dirty="0" smtClean="0"/>
              <a:t>в </a:t>
            </a:r>
            <a:r>
              <a:rPr lang="ru-RU" b="1" dirty="0"/>
              <a:t>небольшую выбоину </a:t>
            </a:r>
            <a:r>
              <a:rPr lang="ru-RU" b="1" dirty="0" smtClean="0"/>
              <a:t>с </a:t>
            </a:r>
            <a:r>
              <a:rPr lang="ru-RU" b="1" dirty="0"/>
              <a:t>помощью ящика без дна</a:t>
            </a:r>
            <a:endParaRPr lang="ru-RU" dirty="0"/>
          </a:p>
        </p:txBody>
      </p:sp>
      <p:pic>
        <p:nvPicPr>
          <p:cNvPr id="4" name="Рисунок 3" descr="Рис. 10. Последовательность выполнения операций при струйно-инъекционном способе заделки выбоин: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5945" y="1352550"/>
            <a:ext cx="6695089" cy="4869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14365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7654"/>
            <a:ext cx="8596668" cy="6358759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2000" b="1" dirty="0" smtClean="0"/>
              <a:t>Использование </a:t>
            </a:r>
            <a:r>
              <a:rPr lang="ru-RU" sz="2000" b="1" dirty="0"/>
              <a:t>процесса инфракрасного ремонта асфальта позволяет не только производить экономически выгодные ремонтно-дорожные работы круглый год, но увеличивает после-реставрационный срок эксплуатации дорожного полотна</a:t>
            </a:r>
            <a:r>
              <a:rPr lang="ru-RU" sz="2000" b="1" dirty="0" smtClean="0"/>
              <a:t>.</a:t>
            </a:r>
          </a:p>
          <a:p>
            <a:pPr algn="ctr"/>
            <a:r>
              <a:rPr lang="ru-RU" sz="2000" b="1" dirty="0"/>
              <a:t>Области применения:</a:t>
            </a:r>
            <a:endParaRPr lang="ru-RU" sz="2000" dirty="0"/>
          </a:p>
          <a:p>
            <a:r>
              <a:rPr lang="ru-RU" dirty="0"/>
              <a:t>1. Инженерные </a:t>
            </a:r>
            <a:r>
              <a:rPr lang="ru-RU" dirty="0" smtClean="0"/>
              <a:t>сети.</a:t>
            </a:r>
          </a:p>
          <a:p>
            <a:r>
              <a:rPr lang="ru-RU" dirty="0" smtClean="0"/>
              <a:t>2</a:t>
            </a:r>
            <a:r>
              <a:rPr lang="ru-RU" dirty="0"/>
              <a:t>. Ямочный </a:t>
            </a:r>
            <a:r>
              <a:rPr lang="ru-RU" dirty="0" smtClean="0"/>
              <a:t>ремонт</a:t>
            </a:r>
          </a:p>
          <a:p>
            <a:r>
              <a:rPr lang="ru-RU" dirty="0" smtClean="0"/>
              <a:t> </a:t>
            </a:r>
            <a:r>
              <a:rPr lang="ru-RU" dirty="0"/>
              <a:t>3. Инженерные сети. 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/>
              <a:t>. Участки с трещинами. </a:t>
            </a:r>
            <a:endParaRPr lang="ru-RU" dirty="0" smtClean="0"/>
          </a:p>
          <a:p>
            <a:r>
              <a:rPr lang="ru-RU" dirty="0" smtClean="0"/>
              <a:t>5</a:t>
            </a:r>
            <a:r>
              <a:rPr lang="ru-RU" dirty="0"/>
              <a:t>. Участки вокруг люков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6. Работы на мостах и пандусах. </a:t>
            </a:r>
            <a:endParaRPr lang="ru-RU" dirty="0" smtClean="0"/>
          </a:p>
          <a:p>
            <a:r>
              <a:rPr lang="ru-RU" dirty="0" smtClean="0"/>
              <a:t>7</a:t>
            </a:r>
            <a:r>
              <a:rPr lang="ru-RU" dirty="0"/>
              <a:t>. Температурные швы. </a:t>
            </a:r>
            <a:endParaRPr lang="ru-RU" dirty="0" smtClean="0"/>
          </a:p>
          <a:p>
            <a:r>
              <a:rPr lang="ru-RU" dirty="0" smtClean="0"/>
              <a:t>8</a:t>
            </a:r>
            <a:r>
              <a:rPr lang="ru-RU" dirty="0"/>
              <a:t>. Нанесение термопластика. </a:t>
            </a:r>
            <a:endParaRPr lang="ru-RU" dirty="0" smtClean="0"/>
          </a:p>
          <a:p>
            <a:r>
              <a:rPr lang="ru-RU" dirty="0" smtClean="0"/>
              <a:t>9</a:t>
            </a:r>
            <a:r>
              <a:rPr lang="ru-RU" dirty="0"/>
              <a:t>. Ж/д переезды. </a:t>
            </a:r>
            <a:endParaRPr lang="ru-RU" dirty="0" smtClean="0"/>
          </a:p>
          <a:p>
            <a:r>
              <a:rPr lang="ru-RU" dirty="0" smtClean="0"/>
              <a:t>10</a:t>
            </a:r>
            <a:r>
              <a:rPr lang="ru-RU" dirty="0"/>
              <a:t>. Спаивание кромки при укладке асфальта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11. Нагрев и сушка покрытия перед маркировкой. </a:t>
            </a:r>
            <a:endParaRPr lang="ru-RU" dirty="0" smtClean="0"/>
          </a:p>
          <a:p>
            <a:r>
              <a:rPr lang="ru-RU" dirty="0" smtClean="0"/>
              <a:t>12</a:t>
            </a:r>
            <a:r>
              <a:rPr lang="ru-RU" dirty="0"/>
              <a:t>. Выравнивание вздутостей. </a:t>
            </a:r>
          </a:p>
          <a:p>
            <a:r>
              <a:rPr lang="ru-RU" dirty="0" smtClean="0"/>
              <a:t>13</a:t>
            </a:r>
            <a:r>
              <a:rPr lang="ru-RU" dirty="0"/>
              <a:t>. Подготовка участков для установки колец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14. Выравнивание швов на парковках и шоссе. </a:t>
            </a:r>
            <a:endParaRPr lang="ru-RU" dirty="0" smtClean="0"/>
          </a:p>
          <a:p>
            <a:r>
              <a:rPr lang="ru-RU" dirty="0" smtClean="0"/>
              <a:t>15</a:t>
            </a:r>
            <a:r>
              <a:rPr lang="ru-RU" dirty="0"/>
              <a:t>. Выравнивание дорожных обочин и ливневых стоков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16. Рулежные дорожки в </a:t>
            </a:r>
            <a:r>
              <a:rPr lang="ru-RU" dirty="0" smtClean="0"/>
              <a:t>аэропортах.</a:t>
            </a:r>
          </a:p>
          <a:p>
            <a:r>
              <a:rPr lang="ru-RU" dirty="0" smtClean="0"/>
              <a:t>17</a:t>
            </a:r>
            <a:r>
              <a:rPr lang="ru-RU" dirty="0"/>
              <a:t>. Прогрев земли в зимний период.</a:t>
            </a:r>
          </a:p>
          <a:p>
            <a:pPr lvl="3"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9037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25517"/>
            <a:ext cx="8596668" cy="5515845"/>
          </a:xfrm>
        </p:spPr>
        <p:txBody>
          <a:bodyPr/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Технология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ремонта асфальта с применением инфракрасного излучения является современным решением старой проблемы.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Применение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инфракрасного прогрева устраняет большинство недостатков присутствующих при технологических процессах ремонта асфальта используемых на сегодняшний день, такие как: холодные соединения, повышенные шумовые показатели, скорость выполнения работ, затраты энергоресурсов, не полная утилизация материалов и удаление отходов.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снимание вышеуказанные недостатки, использование процесса инфракрасного ремонта, по качеству сопоставимо с капитальным ремонтом (без учёта проблем с основанием). Данная технология успешно применяется при ямочном ремонте, нанесении термопластичных разметок при внешних температурах ниже нуля, устранению деформаций слоя покрытия и ремонтов ряда других дефектов дорожных покрытий.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3723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677863" y="493713"/>
            <a:ext cx="8596312" cy="5548312"/>
          </a:xfrm>
        </p:spPr>
        <p:txBody>
          <a:bodyPr>
            <a:normAutofit fontScale="97500"/>
          </a:bodyPr>
          <a:lstStyle/>
          <a:p>
            <a:pPr marL="0" indent="0" algn="ctr">
              <a:buNone/>
            </a:pPr>
            <a:r>
              <a:rPr lang="ru-RU" b="1" dirty="0"/>
              <a:t> ПРОЦЕСС ИНФРАКРАСНОГО РЕМОНТА АСФАЛЬТА</a:t>
            </a:r>
            <a:r>
              <a:rPr lang="ru-RU" dirty="0"/>
              <a:t> </a:t>
            </a:r>
          </a:p>
          <a:p>
            <a:pPr marL="0" indent="0" algn="ctr">
              <a:buNone/>
            </a:pPr>
            <a:r>
              <a:rPr lang="ru-RU" dirty="0"/>
              <a:t>Новые решения старых проблем </a:t>
            </a:r>
          </a:p>
          <a:p>
            <a:pPr marL="0" indent="0" algn="ctr">
              <a:buNone/>
            </a:pPr>
            <a:r>
              <a:rPr lang="ru-RU" dirty="0"/>
              <a:t>Процесс инфракрасного ремонта асфальта предназначен для быстрой, бесшумной и эффективной работы по текущему и аварийному ремонту и устранению дефектов дорожного полотна, круглый год.</a:t>
            </a:r>
          </a:p>
          <a:p>
            <a:pPr algn="ctr"/>
            <a:r>
              <a:rPr lang="ru-RU" dirty="0"/>
              <a:t>В типичной системе инфракрасного нагрева смесь газа и воздуха подается под давлением в преобразователи энергии, где и образуется инфракрасное излучение. Материалы, используемые при изготовлении конвертеров в объединении с особым технологическим процессом, позволяют производить максимальное количество лучей с минимальной выработкой конвекционного потока тепла. Лучи направляются в необходимом направлении при помощи ряда отражающих панелей. Требуется высокая концентрация лучей на определенном участке для глубокого проникновения и более равномерного процесса размягчения. Одновременно конвекционное тепло в значительной мере уходит через отверстия вентиляционной решетки.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5437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8611" y="502721"/>
            <a:ext cx="8596668" cy="1320800"/>
          </a:xfrm>
        </p:spPr>
        <p:txBody>
          <a:bodyPr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Технология ямочного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ремонта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890" y="1721202"/>
            <a:ext cx="6400173" cy="3880773"/>
          </a:xfrm>
        </p:spPr>
        <p:txBody>
          <a:bodyPr/>
          <a:lstStyle/>
          <a:p>
            <a:pPr algn="just"/>
            <a:r>
              <a:rPr lang="ru-RU" dirty="0"/>
              <a:t>самым доступным и наиболее распространенным ямочным ремонтом такого типа покрытий является метод заделки ям‚ выбоин и других дефектов горячей асфальтобетонной смесью соответствующего состава. Объясняется это широкой сетью имеющихся у дорожников АБЗ‚ доступностью и наличием всех традиционных исходных материалов (щебень‚ песок‚ минеральный порошок‚ битум) для приготовления горячей смеси и‚ наконец‚ накопленным опытом выполнения асфальтобетонных работ.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635" y="1721202"/>
            <a:ext cx="2924119" cy="26251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71323" y="4534641"/>
            <a:ext cx="4564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 </a:t>
            </a:r>
            <a:r>
              <a:rPr lang="ru-RU" sz="1200" b="1" dirty="0"/>
              <a:t>Рис. 1. </a:t>
            </a:r>
            <a:r>
              <a:rPr lang="ru-RU" sz="1200" b="1" dirty="0" smtClean="0"/>
              <a:t>Одна </a:t>
            </a:r>
            <a:r>
              <a:rPr lang="ru-RU" sz="1200" b="1" dirty="0"/>
              <a:t>из самых </a:t>
            </a:r>
            <a:r>
              <a:rPr lang="ru-RU" sz="1200" b="1" dirty="0" smtClean="0"/>
              <a:t>малогабаритных </a:t>
            </a:r>
          </a:p>
          <a:p>
            <a:r>
              <a:rPr lang="ru-RU" sz="1200" b="1" dirty="0" smtClean="0"/>
              <a:t>и </a:t>
            </a:r>
            <a:r>
              <a:rPr lang="ru-RU" sz="1200" b="1" dirty="0"/>
              <a:t>удобных холодных </a:t>
            </a:r>
            <a:r>
              <a:rPr lang="ru-RU" sz="1200" b="1" dirty="0" smtClean="0"/>
              <a:t>фрез для </a:t>
            </a:r>
            <a:r>
              <a:rPr lang="ru-RU" sz="1200" b="1" dirty="0"/>
              <a:t>ямочного </a:t>
            </a:r>
            <a:endParaRPr lang="ru-RU" sz="1200" b="1" dirty="0" smtClean="0"/>
          </a:p>
          <a:p>
            <a:r>
              <a:rPr lang="ru-RU" sz="1200" b="1" dirty="0" smtClean="0"/>
              <a:t>ремонта – </a:t>
            </a:r>
            <a:r>
              <a:rPr lang="ru-RU" sz="1200" b="1" dirty="0"/>
              <a:t>SF253 фирмы </a:t>
            </a:r>
            <a:r>
              <a:rPr lang="ru-RU" sz="1200" b="1" dirty="0" err="1"/>
              <a:t>Weber</a:t>
            </a:r>
            <a:r>
              <a:rPr lang="ru-RU" sz="1200" b="1" dirty="0"/>
              <a:t> (Германия)</a:t>
            </a:r>
            <a:endParaRPr lang="ru-RU" sz="1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4241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 2. Прицепная к МТЗ-80 холодная фреза ДФ-500 (г. Димитров‚ Московская обл.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6379" y="235179"/>
            <a:ext cx="4091883" cy="1923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272642" y="878774"/>
            <a:ext cx="4500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Рис. 2</a:t>
            </a:r>
            <a:r>
              <a:rPr lang="ru-RU" b="1" dirty="0" smtClean="0"/>
              <a:t>. Прицепная </a:t>
            </a:r>
            <a:r>
              <a:rPr lang="ru-RU" b="1" dirty="0"/>
              <a:t>к МТЗ-80 </a:t>
            </a:r>
            <a:endParaRPr lang="ru-RU" dirty="0"/>
          </a:p>
          <a:p>
            <a:r>
              <a:rPr lang="ru-RU" b="1" dirty="0"/>
              <a:t>холодная фреза ДФ-500</a:t>
            </a:r>
            <a:endParaRPr lang="ru-RU" dirty="0"/>
          </a:p>
          <a:p>
            <a:endParaRPr lang="ru-RU" dirty="0"/>
          </a:p>
        </p:txBody>
      </p:sp>
      <p:pic>
        <p:nvPicPr>
          <p:cNvPr id="6" name="Рисунок 5" descr="Рис. 3. Простейшее устройство для подгрунтовки ям и выбоин битумной эмульсией фирмы Sicom (Италия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3406" y="2351774"/>
            <a:ext cx="3150260" cy="226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272642" y="2671948"/>
            <a:ext cx="37802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Рис. 3. </a:t>
            </a:r>
            <a:r>
              <a:rPr lang="ru-RU" b="1" dirty="0" smtClean="0"/>
              <a:t>Простейшее </a:t>
            </a:r>
            <a:r>
              <a:rPr lang="ru-RU" b="1" dirty="0"/>
              <a:t>устройство </a:t>
            </a:r>
            <a:endParaRPr lang="ru-RU" dirty="0"/>
          </a:p>
          <a:p>
            <a:r>
              <a:rPr lang="ru-RU" b="1" dirty="0"/>
              <a:t>для </a:t>
            </a:r>
            <a:r>
              <a:rPr lang="ru-RU" b="1" dirty="0" err="1"/>
              <a:t>подгрунтовки</a:t>
            </a:r>
            <a:r>
              <a:rPr lang="ru-RU" b="1" dirty="0"/>
              <a:t> ям и выбоин </a:t>
            </a:r>
            <a:endParaRPr lang="ru-RU" dirty="0"/>
          </a:p>
          <a:p>
            <a:r>
              <a:rPr lang="ru-RU" b="1" dirty="0"/>
              <a:t>битумной эмульсией </a:t>
            </a:r>
            <a:endParaRPr lang="ru-RU" dirty="0"/>
          </a:p>
          <a:p>
            <a:r>
              <a:rPr lang="ru-RU" b="1" dirty="0"/>
              <a:t>фирмы </a:t>
            </a:r>
            <a:r>
              <a:rPr lang="ru-RU" b="1" dirty="0" err="1"/>
              <a:t>Sicom</a:t>
            </a:r>
            <a:r>
              <a:rPr lang="ru-RU" b="1" dirty="0"/>
              <a:t> (Италия)</a:t>
            </a:r>
            <a:endParaRPr lang="ru-RU" dirty="0"/>
          </a:p>
        </p:txBody>
      </p:sp>
      <p:pic>
        <p:nvPicPr>
          <p:cNvPr id="8" name="Рисунок 7" descr="Рис. 4. Ручной распылитель битумной эмульсии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3194" y="4813371"/>
            <a:ext cx="1923803" cy="1977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272642" y="5189517"/>
            <a:ext cx="34275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Рис. 4. </a:t>
            </a:r>
            <a:r>
              <a:rPr lang="ru-RU" b="1" dirty="0" smtClean="0"/>
              <a:t>Ручной </a:t>
            </a:r>
            <a:r>
              <a:rPr lang="ru-RU" b="1" dirty="0"/>
              <a:t>распылитель </a:t>
            </a:r>
            <a:endParaRPr lang="ru-RU" dirty="0"/>
          </a:p>
          <a:p>
            <a:r>
              <a:rPr lang="ru-RU" b="1" dirty="0"/>
              <a:t>битумной эмульсии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789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. 5. Машина ТР4 фирмы Akzo Nobel (США) для ямочного ремонта покрытий. Кликнуть для увеличения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106" y="687295"/>
            <a:ext cx="3105892" cy="211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97630" y="1380444"/>
            <a:ext cx="46313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Рис. 5. </a:t>
            </a:r>
            <a:r>
              <a:rPr lang="ru-RU" b="1" dirty="0" smtClean="0"/>
              <a:t>Машина </a:t>
            </a:r>
            <a:r>
              <a:rPr lang="ru-RU" b="1" dirty="0"/>
              <a:t>ТР4 </a:t>
            </a:r>
            <a:r>
              <a:rPr lang="ru-RU" b="1" dirty="0" smtClean="0"/>
              <a:t>фирмы </a:t>
            </a:r>
            <a:r>
              <a:rPr lang="ru-RU" b="1" dirty="0" err="1"/>
              <a:t>Akzo</a:t>
            </a:r>
            <a:r>
              <a:rPr lang="ru-RU" b="1" dirty="0"/>
              <a:t> </a:t>
            </a:r>
            <a:r>
              <a:rPr lang="ru-RU" b="1" dirty="0" err="1"/>
              <a:t>Nobel</a:t>
            </a:r>
            <a:r>
              <a:rPr lang="ru-RU" b="1" dirty="0"/>
              <a:t> (США</a:t>
            </a:r>
            <a:r>
              <a:rPr lang="ru-RU" b="1" dirty="0" smtClean="0"/>
              <a:t>) для </a:t>
            </a:r>
            <a:r>
              <a:rPr lang="ru-RU" b="1" dirty="0"/>
              <a:t>ямочного </a:t>
            </a:r>
            <a:r>
              <a:rPr lang="ru-RU" b="1" dirty="0" smtClean="0"/>
              <a:t>ремонта </a:t>
            </a:r>
            <a:r>
              <a:rPr lang="ru-RU" b="1" dirty="0"/>
              <a:t>покрытий</a:t>
            </a:r>
            <a:endParaRPr lang="ru-RU" dirty="0"/>
          </a:p>
          <a:p>
            <a:endParaRPr lang="ru-RU" dirty="0"/>
          </a:p>
        </p:txBody>
      </p:sp>
      <p:pic>
        <p:nvPicPr>
          <p:cNvPr id="6" name="Рисунок 5" descr="Рис. 7. Дорожный ремонтер с термосным бункером датской фирмы Olett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5168" y="3029197"/>
            <a:ext cx="2850078" cy="2850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934192" y="4131071"/>
            <a:ext cx="49440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42875">
              <a:spcBef>
                <a:spcPts val="750"/>
              </a:spcBef>
              <a:spcAft>
                <a:spcPts val="225"/>
              </a:spcAft>
            </a:pP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dirty="0" smtClean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Дорожный ремонтер с </a:t>
            </a: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термосным бункером </a:t>
            </a:r>
            <a:r>
              <a:rPr lang="ru-RU" dirty="0" smtClean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датской </a:t>
            </a: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фирмы </a:t>
            </a:r>
            <a:r>
              <a:rPr lang="ru-RU" dirty="0" err="1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Oletto</a:t>
            </a:r>
            <a:endParaRPr lang="ru-RU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254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49793" cy="132080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РАЗОГРЕВАТЕЛИ ШВОВ И СТЫКОВ «ABACUS»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5748" y="1875580"/>
            <a:ext cx="5580776" cy="388077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err="1"/>
              <a:t>Разогреватель</a:t>
            </a:r>
            <a:r>
              <a:rPr lang="ru-RU" dirty="0"/>
              <a:t> швов позволяет решить сложную </a:t>
            </a:r>
            <a:r>
              <a:rPr lang="ru-RU" dirty="0" err="1"/>
              <a:t>пробле¬му</a:t>
            </a:r>
            <a:r>
              <a:rPr lang="ru-RU" dirty="0"/>
              <a:t>, возникающую при укладке асфальтового покрытия -продольные и поперечные швы, которые остаются при </a:t>
            </a:r>
            <a:r>
              <a:rPr lang="ru-RU" dirty="0" err="1"/>
              <a:t>сты¬ковании</a:t>
            </a:r>
            <a:r>
              <a:rPr lang="ru-RU" dirty="0"/>
              <a:t> полос асфальта с разной температурой. В </a:t>
            </a:r>
            <a:r>
              <a:rPr lang="ru-RU" dirty="0" err="1"/>
              <a:t>дальней¬шем</a:t>
            </a:r>
            <a:r>
              <a:rPr lang="ru-RU" dirty="0"/>
              <a:t> швы зачастую являются первопричиной разрушения полотна по осевой линии. С них начинаются трещины и выбоины. И, как правило, это происходит на участке полотна, где транспорт движется с наибольшей скоростью и </a:t>
            </a:r>
            <a:r>
              <a:rPr lang="ru-RU" dirty="0" err="1"/>
              <a:t>совер¬шаются</a:t>
            </a:r>
            <a:r>
              <a:rPr lang="ru-RU" dirty="0"/>
              <a:t> обгоны. То есть, от качества стыка полос напрямую зависит безопасность дорожного движения, а также долго-вечность покрытия.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68" y="2231385"/>
            <a:ext cx="3624477" cy="26018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9913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43" t="13346" r="25238" b="50547"/>
          <a:stretch/>
        </p:blipFill>
        <p:spPr bwMode="auto">
          <a:xfrm>
            <a:off x="1310223" y="637476"/>
            <a:ext cx="7762525" cy="3224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2" t="71878" r="25296" b="1948"/>
          <a:stretch/>
        </p:blipFill>
        <p:spPr bwMode="auto">
          <a:xfrm>
            <a:off x="1262723" y="3862348"/>
            <a:ext cx="7810025" cy="2341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486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8606" y="158338"/>
            <a:ext cx="8502292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Максимальный просвет под трехметровой рейкой в местах заделки выбоин и других повреждений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b="1" dirty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010" y="1847775"/>
            <a:ext cx="6284428" cy="4610014"/>
          </a:xfrm>
        </p:spPr>
        <p:txBody>
          <a:bodyPr>
            <a:normAutofit fontScale="92500" lnSpcReduction="20000"/>
          </a:bodyPr>
          <a:lstStyle/>
          <a:p>
            <a:pPr marL="82296" indent="0" algn="just">
              <a:buNone/>
            </a:pPr>
            <a:r>
              <a:rPr lang="ru-RU" dirty="0"/>
              <a:t>	Выступы лишнего материала или углубления (ямы) относительно поверхности покрытия в местах заделки выбоин и других повреждений.</a:t>
            </a:r>
          </a:p>
          <a:p>
            <a:pPr marL="82296" indent="0" algn="just">
              <a:buNone/>
            </a:pPr>
            <a:r>
              <a:rPr lang="ru-RU" b="1" dirty="0" smtClean="0"/>
              <a:t>Порядок </a:t>
            </a:r>
            <a:r>
              <a:rPr lang="ru-RU" b="1" dirty="0"/>
              <a:t>измерения максимального просвета:</a:t>
            </a:r>
          </a:p>
          <a:p>
            <a:pPr marL="596646" indent="-514350" algn="just">
              <a:buAutoNum type="arabicPeriod"/>
            </a:pPr>
            <a:r>
              <a:rPr lang="ru-RU" dirty="0"/>
              <a:t>Трехметровая рейка устанавливается вдоль оси дороги на место заделки повреждения. </a:t>
            </a:r>
          </a:p>
          <a:p>
            <a:pPr marL="596646" indent="-514350" algn="just">
              <a:buAutoNum type="arabicPeriod"/>
            </a:pPr>
            <a:r>
              <a:rPr lang="ru-RU" dirty="0" smtClean="0"/>
              <a:t>Если </a:t>
            </a:r>
            <a:r>
              <a:rPr lang="ru-RU" dirty="0"/>
              <a:t>оба конца рейки висят над покрытием, то оба просвета измеряются по краю заделки повреждения с двух сторон рейки и фиксируется максимальный просвет.</a:t>
            </a:r>
          </a:p>
          <a:p>
            <a:pPr marL="596646" indent="-514350" algn="just">
              <a:buAutoNum type="arabicPeriod"/>
            </a:pPr>
            <a:r>
              <a:rPr lang="ru-RU" dirty="0" smtClean="0"/>
              <a:t>Если </a:t>
            </a:r>
            <a:r>
              <a:rPr lang="ru-RU" dirty="0"/>
              <a:t>один конец рейки опирается на покрытие, а другой висит (из-за малого размера места повреждения), то просвет измеряется по краю заделки со стороны опертого конца рейки.</a:t>
            </a:r>
          </a:p>
          <a:p>
            <a:pPr marL="596646" indent="-514350" algn="just">
              <a:buAutoNum type="arabicPeriod"/>
            </a:pPr>
            <a:r>
              <a:rPr lang="ru-RU" dirty="0" smtClean="0"/>
              <a:t>Если </a:t>
            </a:r>
            <a:r>
              <a:rPr lang="ru-RU" dirty="0"/>
              <a:t>рейка устанавливается над углублением, то максимальный просвет (глубина) фиксируется по длине повреждения.</a:t>
            </a:r>
            <a:endParaRPr lang="en-US" dirty="0"/>
          </a:p>
          <a:p>
            <a:pPr algn="just"/>
            <a:endParaRPr lang="ru-RU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3" t="53553" r="45793" b="12822"/>
          <a:stretch/>
        </p:blipFill>
        <p:spPr bwMode="auto">
          <a:xfrm>
            <a:off x="7032573" y="1826412"/>
            <a:ext cx="4824536" cy="386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4303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1719" y="324591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Наличие отдельных повреждений, просадок и застоя воды на обочинах и разделительной полосе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3" t="28571" r="45116" b="31944"/>
          <a:stretch/>
        </p:blipFill>
        <p:spPr bwMode="auto">
          <a:xfrm>
            <a:off x="2738929" y="2054430"/>
            <a:ext cx="4674163" cy="436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905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6711" y="1436194"/>
            <a:ext cx="8906052" cy="5023983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b="1" dirty="0"/>
              <a:t>Определение:</a:t>
            </a:r>
          </a:p>
          <a:p>
            <a:pPr marL="82296" indent="0" algn="just">
              <a:buNone/>
            </a:pPr>
            <a:r>
              <a:rPr lang="ru-RU" dirty="0"/>
              <a:t>	Наличие на обочине или разделительной полосе деформаций в виде </a:t>
            </a:r>
            <a:r>
              <a:rPr lang="ru-RU" dirty="0" err="1"/>
              <a:t>колейности</a:t>
            </a:r>
            <a:r>
              <a:rPr lang="ru-RU" dirty="0"/>
              <a:t>, просадок или </a:t>
            </a:r>
            <a:r>
              <a:rPr lang="ru-RU" dirty="0" err="1"/>
              <a:t>ямочности</a:t>
            </a:r>
            <a:r>
              <a:rPr lang="ru-RU" dirty="0"/>
              <a:t>. </a:t>
            </a:r>
          </a:p>
          <a:p>
            <a:pPr marL="82296" indent="0" algn="just">
              <a:buNone/>
            </a:pPr>
            <a:r>
              <a:rPr lang="ru-RU" dirty="0"/>
              <a:t>	Скопление воды на обочине или разделительной полосе, вызванное их недостаточным или обратным поперечным уклоном, наличием деформаций, а также нарушением работы системы водоотвода (дренажа, водоотводных канав).</a:t>
            </a:r>
          </a:p>
          <a:p>
            <a:pPr marL="82296" indent="0" algn="just">
              <a:buNone/>
            </a:pPr>
            <a:r>
              <a:rPr lang="ru-RU" b="1" dirty="0" smtClean="0"/>
              <a:t>Площадь </a:t>
            </a:r>
            <a:r>
              <a:rPr lang="ru-RU" b="1" dirty="0"/>
              <a:t>поврежденного участка</a:t>
            </a:r>
            <a:r>
              <a:rPr lang="ru-RU" dirty="0"/>
              <a:t> </a:t>
            </a:r>
          </a:p>
          <a:p>
            <a:pPr marL="82296" indent="0" algn="just">
              <a:buNone/>
            </a:pPr>
            <a:r>
              <a:rPr lang="ru-RU" dirty="0"/>
              <a:t>	Площадь повреждения соответствует площади прямоугольника со сторонами параллельными и перпендикулярными оси проезжей части, описанного вокруг поврежденного места.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815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9869" y="2592779"/>
            <a:ext cx="8596668" cy="1320800"/>
          </a:xfrm>
        </p:spPr>
        <p:txBody>
          <a:bodyPr>
            <a:normAutofit/>
          </a:bodyPr>
          <a:lstStyle/>
          <a:p>
            <a:r>
              <a:rPr lang="kk-KZ" sz="4400" b="1" dirty="0">
                <a:solidFill>
                  <a:schemeClr val="accent2">
                    <a:lumMod val="50000"/>
                  </a:schemeClr>
                </a:solidFill>
              </a:rPr>
              <a:t>Спасибо за внимание!!!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65181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</TotalTime>
  <Words>1119</Words>
  <Application>Microsoft Office PowerPoint</Application>
  <PresentationFormat>Широкоэкранный</PresentationFormat>
  <Paragraphs>84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Times New Roman</vt:lpstr>
      <vt:lpstr>Trebuchet MS</vt:lpstr>
      <vt:lpstr>Wingdings 3</vt:lpstr>
      <vt:lpstr>Аспект</vt:lpstr>
      <vt:lpstr>Ямочный ремонт</vt:lpstr>
      <vt:lpstr>Ямочный ремонт дорожных покрытий в нашей стране подразумевает использование:</vt:lpstr>
      <vt:lpstr>Ямочный ремонт значительно упрощается при использовании ремонтёра «Мадпатчер»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Технология ямочного ремонта</vt:lpstr>
      <vt:lpstr>Презентация PowerPoint</vt:lpstr>
      <vt:lpstr>Презентация PowerPoint</vt:lpstr>
      <vt:lpstr>РАЗОГРЕВАТЕЛИ ШВОВ И СТЫКОВ «ABACUS»</vt:lpstr>
      <vt:lpstr>Презентация PowerPoint</vt:lpstr>
      <vt:lpstr>Максимальный просвет под трехметровой рейкой в местах заделки выбоин и других повреждений  </vt:lpstr>
      <vt:lpstr>Наличие отдельных повреждений, просадок и застоя воды на обочинах и разделительной полосе </vt:lpstr>
      <vt:lpstr>Презентация PowerPoint</vt:lpstr>
      <vt:lpstr>Спасибо за внимание!!!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Ямочный ремонт</dc:title>
  <dc:creator>Gask19</dc:creator>
  <cp:lastModifiedBy>RePack by Diakov</cp:lastModifiedBy>
  <cp:revision>8</cp:revision>
  <dcterms:created xsi:type="dcterms:W3CDTF">2019-04-12T08:17:19Z</dcterms:created>
  <dcterms:modified xsi:type="dcterms:W3CDTF">2020-09-18T05:40:17Z</dcterms:modified>
</cp:coreProperties>
</file>